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84" r:id="rId3"/>
    <p:sldId id="258" r:id="rId4"/>
    <p:sldId id="266" r:id="rId5"/>
    <p:sldId id="267" r:id="rId6"/>
    <p:sldId id="270" r:id="rId7"/>
    <p:sldId id="271" r:id="rId8"/>
    <p:sldId id="293" r:id="rId9"/>
    <p:sldId id="297" r:id="rId10"/>
    <p:sldId id="294" r:id="rId11"/>
    <p:sldId id="273" r:id="rId12"/>
    <p:sldId id="274" r:id="rId13"/>
    <p:sldId id="285" r:id="rId14"/>
    <p:sldId id="277" r:id="rId15"/>
    <p:sldId id="278" r:id="rId16"/>
    <p:sldId id="298" r:id="rId17"/>
    <p:sldId id="299" r:id="rId18"/>
    <p:sldId id="280" r:id="rId19"/>
    <p:sldId id="268" r:id="rId20"/>
    <p:sldId id="269" r:id="rId21"/>
    <p:sldId id="283" r:id="rId22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79E"/>
    <a:srgbClr val="004D86"/>
    <a:srgbClr val="737477"/>
    <a:srgbClr val="CCCC00"/>
    <a:srgbClr val="D9D9D9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1" autoAdjust="0"/>
    <p:restoredTop sz="94657" autoAdjust="0"/>
  </p:normalViewPr>
  <p:slideViewPr>
    <p:cSldViewPr showGuides="1">
      <p:cViewPr varScale="1">
        <p:scale>
          <a:sx n="108" d="100"/>
          <a:sy n="108" d="100"/>
        </p:scale>
        <p:origin x="52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2020-02-24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008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DE948CAA-5135-4034-BEF7-C6C0D150A05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EC58CCE-3B4E-41D6-8C3A-7E268B165E3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7D9AC1-BC93-4CF6-9ADB-031E2966E5A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753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2020-02-24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2020-02-24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2020-02-24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579B6-6567-4A44-A2AE-05E16ADE5FA6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837216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2020-02-24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2020-02-24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2020-02-24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2020-02-24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2020-02-24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2020-02-24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2020-02-24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2020-02-24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2020-02-24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3878449" y="2433638"/>
            <a:ext cx="4433521" cy="1282700"/>
            <a:chOff x="4191356" y="2676466"/>
            <a:chExt cx="3753911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191356" y="2676466"/>
              <a:ext cx="3753911" cy="8621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TEAM4– MES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12311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AI</a:t>
            </a: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활용 응용</a:t>
            </a:r>
            <a:r>
              <a:rPr kumimoji="0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SW</a:t>
            </a: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</a:t>
            </a: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양성과정</a:t>
            </a: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44">
            <a:extLst>
              <a:ext uri="{FF2B5EF4-FFF2-40B4-BE49-F238E27FC236}">
                <a16:creationId xmlns:a16="http://schemas.microsoft.com/office/drawing/2014/main" id="{57216098-6039-4F6C-9667-A998BF92F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068" y="1492935"/>
            <a:ext cx="11403336" cy="482476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207" y="5877272"/>
            <a:ext cx="974311" cy="31908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AE8E0E-58A6-4785-91B1-F44E924C1C12}"/>
              </a:ext>
            </a:extLst>
          </p:cNvPr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8EE35-2848-4FE0-A6AE-9CC45244A2EC}"/>
              </a:ext>
            </a:extLst>
          </p:cNvPr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9FA82A6-36CF-420C-A404-41C87696271F}"/>
              </a:ext>
            </a:extLst>
          </p:cNvPr>
          <p:cNvGrpSpPr/>
          <p:nvPr/>
        </p:nvGrpSpPr>
        <p:grpSpPr>
          <a:xfrm>
            <a:off x="2168265" y="2393267"/>
            <a:ext cx="7698738" cy="3635408"/>
            <a:chOff x="1348796" y="1561922"/>
            <a:chExt cx="9492820" cy="452334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2EEF8A-9DED-4E6F-9B98-D720A2E2994D}"/>
                </a:ext>
              </a:extLst>
            </p:cNvPr>
            <p:cNvSpPr/>
            <p:nvPr/>
          </p:nvSpPr>
          <p:spPr>
            <a:xfrm>
              <a:off x="2250005" y="5363360"/>
              <a:ext cx="8363009" cy="7219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996350DC-3FD4-44DD-B1EB-CA83EE1C5697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6431509" y="4139653"/>
              <a:ext cx="0" cy="12237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11">
              <a:extLst>
                <a:ext uri="{FF2B5EF4-FFF2-40B4-BE49-F238E27FC236}">
                  <a16:creationId xmlns:a16="http://schemas.microsoft.com/office/drawing/2014/main" id="{B178B5E4-C47E-4BC2-8579-CA4976C75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5418" y="5458610"/>
              <a:ext cx="1258888" cy="539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공정조건관리</a:t>
              </a:r>
              <a:endParaRPr kumimoji="0"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온도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가스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</a:p>
          </p:txBody>
        </p:sp>
        <p:sp>
          <p:nvSpPr>
            <p:cNvPr id="33" name="Rectangle 11">
              <a:extLst>
                <a:ext uri="{FF2B5EF4-FFF2-40B4-BE49-F238E27FC236}">
                  <a16:creationId xmlns:a16="http://schemas.microsoft.com/office/drawing/2014/main" id="{F0E066BA-1236-45A5-8DA6-0C6D4AFF2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0195" y="5458610"/>
              <a:ext cx="1258887" cy="539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품질규격</a:t>
              </a:r>
              <a:endParaRPr kumimoji="0"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제품측정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4" name="Rectangle 11">
              <a:extLst>
                <a:ext uri="{FF2B5EF4-FFF2-40B4-BE49-F238E27FC236}">
                  <a16:creationId xmlns:a16="http://schemas.microsoft.com/office/drawing/2014/main" id="{EDC0449B-48A7-40D0-A9DF-E21D6EFBA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970" y="5458610"/>
              <a:ext cx="1258887" cy="539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대차관리</a:t>
              </a:r>
              <a:endParaRPr kumimoji="0"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건조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41CC6C2D-AFEE-4E98-8B12-99FF1D548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4342" y="5458610"/>
              <a:ext cx="1258888" cy="539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생산실적</a:t>
              </a:r>
              <a:endParaRPr kumimoji="0"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투입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산출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Rectangle 11">
              <a:extLst>
                <a:ext uri="{FF2B5EF4-FFF2-40B4-BE49-F238E27FC236}">
                  <a16:creationId xmlns:a16="http://schemas.microsoft.com/office/drawing/2014/main" id="{AD768166-3F53-453C-9253-04A1BF596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9119" y="5458610"/>
              <a:ext cx="1258887" cy="539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ko-KR" altLang="en-US" sz="105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비가동</a:t>
              </a:r>
              <a:endPara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7" name="Rectangle 11">
              <a:extLst>
                <a:ext uri="{FF2B5EF4-FFF2-40B4-BE49-F238E27FC236}">
                  <a16:creationId xmlns:a16="http://schemas.microsoft.com/office/drawing/2014/main" id="{ED9D078D-F94A-4503-A2F8-6E02C3E97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3893" y="5458610"/>
              <a:ext cx="1258888" cy="539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작업자관리</a:t>
              </a:r>
            </a:p>
          </p:txBody>
        </p:sp>
        <p:sp>
          <p:nvSpPr>
            <p:cNvPr id="38" name="순서도: 문서 37">
              <a:extLst>
                <a:ext uri="{FF2B5EF4-FFF2-40B4-BE49-F238E27FC236}">
                  <a16:creationId xmlns:a16="http://schemas.microsoft.com/office/drawing/2014/main" id="{56C2F417-5425-46B1-A075-42E746E2B7B6}"/>
                </a:ext>
              </a:extLst>
            </p:cNvPr>
            <p:cNvSpPr/>
            <p:nvPr/>
          </p:nvSpPr>
          <p:spPr bwMode="auto">
            <a:xfrm>
              <a:off x="3837328" y="4255887"/>
              <a:ext cx="1104618" cy="593725"/>
            </a:xfrm>
            <a:prstGeom prst="flowChartDocumen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400000" algn="tl" rotWithShape="0">
                <a:prstClr val="black">
                  <a:alpha val="29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제품성적서 </a:t>
              </a:r>
            </a:p>
          </p:txBody>
        </p:sp>
        <p:sp>
          <p:nvSpPr>
            <p:cNvPr id="39" name="순서도: 문서 38">
              <a:extLst>
                <a:ext uri="{FF2B5EF4-FFF2-40B4-BE49-F238E27FC236}">
                  <a16:creationId xmlns:a16="http://schemas.microsoft.com/office/drawing/2014/main" id="{A2AF7C07-761C-4443-BB8E-A84E56AD241B}"/>
                </a:ext>
              </a:extLst>
            </p:cNvPr>
            <p:cNvSpPr/>
            <p:nvPr/>
          </p:nvSpPr>
          <p:spPr bwMode="auto">
            <a:xfrm>
              <a:off x="7914681" y="4255887"/>
              <a:ext cx="1104618" cy="593725"/>
            </a:xfrm>
            <a:prstGeom prst="flowChartDocumen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400000" algn="tl" rotWithShape="0">
                <a:prstClr val="black">
                  <a:alpha val="29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eaLnBrk="1" hangingPunct="1"/>
              <a:r>
                <a:rPr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생산성분석</a:t>
              </a:r>
            </a:p>
          </p:txBody>
        </p: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2DDA95CF-0EF2-4161-967B-E0D73C748C82}"/>
                </a:ext>
              </a:extLst>
            </p:cNvPr>
            <p:cNvCxnSpPr>
              <a:cxnSpLocks/>
              <a:stCxn id="32" idx="0"/>
              <a:endCxn id="34" idx="0"/>
            </p:cNvCxnSpPr>
            <p:nvPr/>
          </p:nvCxnSpPr>
          <p:spPr>
            <a:xfrm rot="5400000" flipH="1" flipV="1">
              <a:off x="4389637" y="4093836"/>
              <a:ext cx="12700" cy="2729551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BB81B1B-27AB-4BDF-B1C5-1B1CB8579108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V="1">
              <a:off x="4389637" y="4810359"/>
              <a:ext cx="0" cy="6482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64C1029D-5352-4161-B27B-FFCCA265838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475812" y="4113505"/>
              <a:ext cx="12700" cy="2729551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BBC202E-B0D5-4D7B-955C-E15B5A7FBB81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H="1" flipV="1">
              <a:off x="8466990" y="4810359"/>
              <a:ext cx="8822" cy="6304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D826D46-4895-489F-82C5-D401C9DD9890}"/>
                </a:ext>
              </a:extLst>
            </p:cNvPr>
            <p:cNvGrpSpPr/>
            <p:nvPr/>
          </p:nvGrpSpPr>
          <p:grpSpPr>
            <a:xfrm>
              <a:off x="1348796" y="1561922"/>
              <a:ext cx="9492820" cy="2577730"/>
              <a:chOff x="313454" y="-579328"/>
              <a:chExt cx="9492820" cy="2577730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1AFB3F38-1B9A-41C3-BC0D-9C107E78F4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2359" y="411272"/>
                <a:ext cx="0" cy="15871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30A0C243-18BF-4E61-944F-C4FC90474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8759" y="411272"/>
                <a:ext cx="0" cy="15871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0A87020C-4995-4035-94F7-B6C801DC2C0E}"/>
                  </a:ext>
                </a:extLst>
              </p:cNvPr>
              <p:cNvCxnSpPr>
                <a:cxnSpLocks/>
                <a:stCxn id="50" idx="2"/>
                <a:endCxn id="53" idx="2"/>
              </p:cNvCxnSpPr>
              <p:nvPr/>
            </p:nvCxnSpPr>
            <p:spPr>
              <a:xfrm rot="16200000" flipH="1">
                <a:off x="5720559" y="-1646128"/>
                <a:ext cx="12700" cy="5029200"/>
              </a:xfrm>
              <a:prstGeom prst="bentConnector3">
                <a:avLst>
                  <a:gd name="adj1" fmla="val 8925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2C81B615-A7EE-4FF2-96C8-7C5229DEA970}"/>
                  </a:ext>
                </a:extLst>
              </p:cNvPr>
              <p:cNvCxnSpPr>
                <a:cxnSpLocks/>
                <a:stCxn id="54" idx="3"/>
              </p:cNvCxnSpPr>
              <p:nvPr/>
            </p:nvCxnSpPr>
            <p:spPr>
              <a:xfrm>
                <a:off x="2139159" y="639872"/>
                <a:ext cx="696145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7763CD6-ECD3-49B8-A2F6-9D650C3C16E9}"/>
                  </a:ext>
                </a:extLst>
              </p:cNvPr>
              <p:cNvSpPr/>
              <p:nvPr/>
            </p:nvSpPr>
            <p:spPr>
              <a:xfrm>
                <a:off x="2596359" y="-579327"/>
                <a:ext cx="1219200" cy="4572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성형 작업지시 생성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F311A37-23CC-48A7-A510-91BF17BC0E68}"/>
                  </a:ext>
                </a:extLst>
              </p:cNvPr>
              <p:cNvSpPr/>
              <p:nvPr/>
            </p:nvSpPr>
            <p:spPr>
              <a:xfrm>
                <a:off x="2596359" y="411272"/>
                <a:ext cx="1219200" cy="457200"/>
              </a:xfrm>
              <a:prstGeom prst="rect">
                <a:avLst/>
              </a:prstGeom>
              <a:solidFill>
                <a:srgbClr val="DBEEF4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성형</a:t>
                </a: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1C9E7D2-F6F4-4718-AF23-859CAC836895}"/>
                  </a:ext>
                </a:extLst>
              </p:cNvPr>
              <p:cNvSpPr/>
              <p:nvPr/>
            </p:nvSpPr>
            <p:spPr>
              <a:xfrm>
                <a:off x="4272759" y="411272"/>
                <a:ext cx="1219200" cy="457200"/>
              </a:xfrm>
              <a:prstGeom prst="rect">
                <a:avLst/>
              </a:prstGeom>
              <a:solidFill>
                <a:srgbClr val="F6FBF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건조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CC1F8D1-B124-4B3A-9994-E51AC4D349EA}"/>
                  </a:ext>
                </a:extLst>
              </p:cNvPr>
              <p:cNvSpPr/>
              <p:nvPr/>
            </p:nvSpPr>
            <p:spPr>
              <a:xfrm>
                <a:off x="5949159" y="411272"/>
                <a:ext cx="1219200" cy="457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적재 및 소성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72B64D5-1912-44DC-8D28-D8FD364DB330}"/>
                  </a:ext>
                </a:extLst>
              </p:cNvPr>
              <p:cNvSpPr/>
              <p:nvPr/>
            </p:nvSpPr>
            <p:spPr>
              <a:xfrm>
                <a:off x="7625559" y="411272"/>
                <a:ext cx="1219200" cy="457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포장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82CDB4AF-9358-4BA4-9A1A-AF05E3444C4A}"/>
                  </a:ext>
                </a:extLst>
              </p:cNvPr>
              <p:cNvSpPr/>
              <p:nvPr/>
            </p:nvSpPr>
            <p:spPr>
              <a:xfrm>
                <a:off x="919959" y="411272"/>
                <a:ext cx="1219200" cy="4572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제토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대차 적재</a:t>
                </a:r>
              </a:p>
            </p:txBody>
          </p:sp>
          <p:cxnSp>
            <p:nvCxnSpPr>
              <p:cNvPr id="55" name="연결선: 꺾임 54">
                <a:extLst>
                  <a:ext uri="{FF2B5EF4-FFF2-40B4-BE49-F238E27FC236}">
                    <a16:creationId xmlns:a16="http://schemas.microsoft.com/office/drawing/2014/main" id="{4C17FD60-70A7-4174-A4B2-4A98C8947286}"/>
                  </a:ext>
                </a:extLst>
              </p:cNvPr>
              <p:cNvCxnSpPr>
                <a:cxnSpLocks/>
                <a:endCxn id="54" idx="1"/>
              </p:cNvCxnSpPr>
              <p:nvPr/>
            </p:nvCxnSpPr>
            <p:spPr>
              <a:xfrm rot="5400000" flipH="1" flipV="1">
                <a:off x="348459" y="830372"/>
                <a:ext cx="762000" cy="38100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A00D5A6-511C-4485-9088-86B9B3C9674D}"/>
                  </a:ext>
                </a:extLst>
              </p:cNvPr>
              <p:cNvSpPr/>
              <p:nvPr/>
            </p:nvSpPr>
            <p:spPr>
              <a:xfrm>
                <a:off x="5949159" y="-579328"/>
                <a:ext cx="1219200" cy="4572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적재 작업지시 생성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E26D815-3302-435B-9BAD-A5F0DCE622A5}"/>
                  </a:ext>
                </a:extLst>
              </p:cNvPr>
              <p:cNvSpPr/>
              <p:nvPr/>
            </p:nvSpPr>
            <p:spPr>
              <a:xfrm>
                <a:off x="7625559" y="-579328"/>
                <a:ext cx="1219200" cy="4572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포장 작업지시 생성</a:t>
                </a:r>
              </a:p>
            </p:txBody>
          </p:sp>
          <p:cxnSp>
            <p:nvCxnSpPr>
              <p:cNvPr id="58" name="연결선: 꺾임 57">
                <a:extLst>
                  <a:ext uri="{FF2B5EF4-FFF2-40B4-BE49-F238E27FC236}">
                    <a16:creationId xmlns:a16="http://schemas.microsoft.com/office/drawing/2014/main" id="{75F4D423-3460-4509-9678-45A85B49DB88}"/>
                  </a:ext>
                </a:extLst>
              </p:cNvPr>
              <p:cNvCxnSpPr>
                <a:cxnSpLocks/>
                <a:stCxn id="49" idx="1"/>
                <a:endCxn id="50" idx="1"/>
              </p:cNvCxnSpPr>
              <p:nvPr/>
            </p:nvCxnSpPr>
            <p:spPr>
              <a:xfrm rot="10800000" flipV="1">
                <a:off x="2596359" y="-350728"/>
                <a:ext cx="12700" cy="990599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연결선: 꺾임 58">
                <a:extLst>
                  <a:ext uri="{FF2B5EF4-FFF2-40B4-BE49-F238E27FC236}">
                    <a16:creationId xmlns:a16="http://schemas.microsoft.com/office/drawing/2014/main" id="{B8438412-C292-482F-A9D6-5AE76F362CDE}"/>
                  </a:ext>
                </a:extLst>
              </p:cNvPr>
              <p:cNvCxnSpPr>
                <a:cxnSpLocks/>
                <a:stCxn id="56" idx="1"/>
                <a:endCxn id="52" idx="1"/>
              </p:cNvCxnSpPr>
              <p:nvPr/>
            </p:nvCxnSpPr>
            <p:spPr>
              <a:xfrm rot="10800000" flipV="1">
                <a:off x="5949159" y="-350728"/>
                <a:ext cx="12700" cy="990600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연결선: 꺾임 59">
                <a:extLst>
                  <a:ext uri="{FF2B5EF4-FFF2-40B4-BE49-F238E27FC236}">
                    <a16:creationId xmlns:a16="http://schemas.microsoft.com/office/drawing/2014/main" id="{E0A2DD1C-B27E-437A-B4C9-30A8DB9A884C}"/>
                  </a:ext>
                </a:extLst>
              </p:cNvPr>
              <p:cNvCxnSpPr>
                <a:cxnSpLocks/>
                <a:stCxn id="57" idx="1"/>
                <a:endCxn id="53" idx="1"/>
              </p:cNvCxnSpPr>
              <p:nvPr/>
            </p:nvCxnSpPr>
            <p:spPr>
              <a:xfrm rot="10800000" flipV="1">
                <a:off x="7625559" y="-350728"/>
                <a:ext cx="12700" cy="990600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08FAB5C-3B94-4120-807A-A4A21DABBE7F}"/>
                  </a:ext>
                </a:extLst>
              </p:cNvPr>
              <p:cNvSpPr/>
              <p:nvPr/>
            </p:nvSpPr>
            <p:spPr>
              <a:xfrm>
                <a:off x="538959" y="1097072"/>
                <a:ext cx="590226" cy="27546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6524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3049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69572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61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2622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39147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195673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2197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lvl="0">
                  <a:lnSpc>
                    <a:spcPct val="150000"/>
                  </a:lnSpc>
                </a:pPr>
                <a:r>
                  <a:rPr lang="en-US" altLang="ko-KR" sz="9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Manage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A71A6CBE-01D3-4449-ABB4-9236FAA8641F}"/>
                  </a:ext>
                </a:extLst>
              </p:cNvPr>
              <p:cNvSpPr/>
              <p:nvPr/>
            </p:nvSpPr>
            <p:spPr>
              <a:xfrm>
                <a:off x="2596358" y="-117743"/>
                <a:ext cx="590226" cy="27546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6524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3049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69572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61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2622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39147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195673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2197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lvl="0">
                  <a:lnSpc>
                    <a:spcPct val="150000"/>
                  </a:lnSpc>
                </a:pPr>
                <a:r>
                  <a:rPr lang="en-US" altLang="ko-KR" sz="9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Manage</a:t>
                </a:r>
              </a:p>
            </p:txBody>
          </p:sp>
          <p:sp>
            <p:nvSpPr>
              <p:cNvPr id="63" name="순서도: 대체 처리 62">
                <a:extLst>
                  <a:ext uri="{FF2B5EF4-FFF2-40B4-BE49-F238E27FC236}">
                    <a16:creationId xmlns:a16="http://schemas.microsoft.com/office/drawing/2014/main" id="{26F62666-D899-442D-8BA1-04BBB5B5A9A5}"/>
                  </a:ext>
                </a:extLst>
              </p:cNvPr>
              <p:cNvSpPr/>
              <p:nvPr/>
            </p:nvSpPr>
            <p:spPr>
              <a:xfrm>
                <a:off x="313454" y="1414247"/>
                <a:ext cx="1216105" cy="444825"/>
              </a:xfrm>
              <a:prstGeom prst="flowChartAlternateProcess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생산지시</a:t>
                </a:r>
                <a:endParaRPr lang="en-US" altLang="ko-KR" sz="11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생성</a:t>
                </a:r>
                <a:endParaRPr lang="ko-KR" altLang="en-US" sz="1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64" name="순서도: 대체 처리 63">
                <a:extLst>
                  <a:ext uri="{FF2B5EF4-FFF2-40B4-BE49-F238E27FC236}">
                    <a16:creationId xmlns:a16="http://schemas.microsoft.com/office/drawing/2014/main" id="{42C2DFC8-F483-4F9A-AEF9-0383645CA6B3}"/>
                  </a:ext>
                </a:extLst>
              </p:cNvPr>
              <p:cNvSpPr/>
              <p:nvPr/>
            </p:nvSpPr>
            <p:spPr>
              <a:xfrm>
                <a:off x="9101710" y="389669"/>
                <a:ext cx="704564" cy="444825"/>
              </a:xfrm>
              <a:prstGeom prst="flowChartAlternateProcess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입고</a:t>
                </a:r>
                <a:endParaRPr lang="ko-KR" altLang="en-US" sz="1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p:grpSp>
      </p:grpSp>
      <p:grpSp>
        <p:nvGrpSpPr>
          <p:cNvPr id="65" name="그룹 13">
            <a:extLst>
              <a:ext uri="{FF2B5EF4-FFF2-40B4-BE49-F238E27FC236}">
                <a16:creationId xmlns:a16="http://schemas.microsoft.com/office/drawing/2014/main" id="{5F2B8475-5E54-450F-BC49-DE440BA37775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66" name="양쪽 모서리가 둥근 사각형 21">
              <a:extLst>
                <a:ext uri="{FF2B5EF4-FFF2-40B4-BE49-F238E27FC236}">
                  <a16:creationId xmlns:a16="http://schemas.microsoft.com/office/drawing/2014/main" id="{D3364661-4113-44D0-B82D-538154CC1E74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7" name="양쪽 모서리가 둥근 사각형 23">
              <a:extLst>
                <a:ext uri="{FF2B5EF4-FFF2-40B4-BE49-F238E27FC236}">
                  <a16:creationId xmlns:a16="http://schemas.microsoft.com/office/drawing/2014/main" id="{222494E7-6C4C-4216-8A0C-B69B2470269B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8" name="양쪽 모서리가 둥근 사각형 24">
              <a:extLst>
                <a:ext uri="{FF2B5EF4-FFF2-40B4-BE49-F238E27FC236}">
                  <a16:creationId xmlns:a16="http://schemas.microsoft.com/office/drawing/2014/main" id="{37900081-1849-482B-8A9C-74EED054CB52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9" name="양쪽 모서리가 둥근 사각형 25">
              <a:extLst>
                <a:ext uri="{FF2B5EF4-FFF2-40B4-BE49-F238E27FC236}">
                  <a16:creationId xmlns:a16="http://schemas.microsoft.com/office/drawing/2014/main" id="{4DB2EBA7-21DA-4EB1-AC2A-F87CE217BE58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70" name="양쪽 모서리가 둥근 사각형 26">
              <a:extLst>
                <a:ext uri="{FF2B5EF4-FFF2-40B4-BE49-F238E27FC236}">
                  <a16:creationId xmlns:a16="http://schemas.microsoft.com/office/drawing/2014/main" id="{5C6A730D-0555-41EF-9433-26831ADC374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71" name="양쪽 모서리가 둥근 사각형 27">
              <a:extLst>
                <a:ext uri="{FF2B5EF4-FFF2-40B4-BE49-F238E27FC236}">
                  <a16:creationId xmlns:a16="http://schemas.microsoft.com/office/drawing/2014/main" id="{3B089AFB-5276-4ED9-AF3D-E0F45D22721B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72" name="양쪽 모서리가 둥근 사각형 28">
              <a:extLst>
                <a:ext uri="{FF2B5EF4-FFF2-40B4-BE49-F238E27FC236}">
                  <a16:creationId xmlns:a16="http://schemas.microsoft.com/office/drawing/2014/main" id="{0A6F9CFA-DBAC-410D-9313-8FF88A473B0B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86C5D3B-AE4C-4FC8-9472-5D3819B4B17E}"/>
              </a:ext>
            </a:extLst>
          </p:cNvPr>
          <p:cNvSpPr/>
          <p:nvPr/>
        </p:nvSpPr>
        <p:spPr>
          <a:xfrm>
            <a:off x="1630710" y="2126881"/>
            <a:ext cx="1440911" cy="457200"/>
          </a:xfrm>
          <a:prstGeom prst="rect">
            <a:avLst/>
          </a:prstGeom>
          <a:solidFill>
            <a:schemeClr val="bg1"/>
          </a:solidFill>
          <a:ln w="12700">
            <a:solidFill>
              <a:srgbClr val="2C4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POP</a:t>
            </a:r>
            <a:endParaRPr lang="ko-KR" altLang="en-US" sz="2000" b="1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88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화면기획서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3318" name="그룹 1"/>
          <p:cNvGrpSpPr>
            <a:grpSpLocks/>
          </p:cNvGrpSpPr>
          <p:nvPr/>
        </p:nvGrpSpPr>
        <p:grpSpPr bwMode="auto">
          <a:xfrm>
            <a:off x="782638" y="2320925"/>
            <a:ext cx="10785176" cy="4164013"/>
            <a:chOff x="782518" y="2321359"/>
            <a:chExt cx="10785651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47" y="6165379"/>
              <a:ext cx="2268638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화면기획서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54" name="직사각형 10"/>
            <p:cNvSpPr>
              <a:spLocks noChangeArrowheads="1"/>
            </p:cNvSpPr>
            <p:nvPr/>
          </p:nvSpPr>
          <p:spPr bwMode="auto">
            <a:xfrm>
              <a:off x="6529521" y="2478485"/>
              <a:ext cx="5038648" cy="1323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just" eaLnBrk="1" latinLnBrk="1" hangingPunct="1">
                <a:buFontTx/>
                <a:buChar char="-"/>
                <a:defRPr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 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20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Visual Studio 2019 </a:t>
              </a:r>
              <a:r>
                <a:rPr kumimoji="0" lang="en-US" altLang="ko-KR" sz="20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WinForm</a:t>
              </a:r>
              <a:endParaRPr kumimoji="0" lang="en-US" altLang="ko-KR" sz="20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latinLnBrk="1" hangingPunct="1">
                <a:buFontTx/>
                <a:buChar char="-"/>
                <a:defRPr/>
              </a:pPr>
              <a:endParaRPr kumimoji="0" lang="en-US" altLang="ko-KR" sz="20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latinLnBrk="1" hangingPunct="1">
                <a:buFontTx/>
                <a:buChar char="-"/>
                <a:defRPr/>
              </a:pP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비쥬얼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스튜디오의 </a:t>
              </a:r>
              <a:r>
                <a:rPr kumimoji="0" lang="en-US" altLang="ko-KR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winform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프로젝트 파일을 이용해 디자인함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3324" name="그림 65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222" y="2344683"/>
              <a:ext cx="5400000" cy="36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68A0C09-AA5F-4F80-8395-3A9CD5E0A2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" t="-308" r="25914" b="15827"/>
          <a:stretch/>
        </p:blipFill>
        <p:spPr>
          <a:xfrm>
            <a:off x="782639" y="2310160"/>
            <a:ext cx="5746750" cy="3759161"/>
          </a:xfrm>
          <a:prstGeom prst="rect">
            <a:avLst/>
          </a:prstGeom>
        </p:spPr>
      </p:pic>
      <p:grpSp>
        <p:nvGrpSpPr>
          <p:cNvPr id="19" name="그룹 13">
            <a:extLst>
              <a:ext uri="{FF2B5EF4-FFF2-40B4-BE49-F238E27FC236}">
                <a16:creationId xmlns:a16="http://schemas.microsoft.com/office/drawing/2014/main" id="{1E40D3B8-7180-4257-BD2D-0D20F4BFBD12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0" name="양쪽 모서리가 둥근 사각형 21">
              <a:extLst>
                <a:ext uri="{FF2B5EF4-FFF2-40B4-BE49-F238E27FC236}">
                  <a16:creationId xmlns:a16="http://schemas.microsoft.com/office/drawing/2014/main" id="{103CB1CE-6274-480E-A36C-54D90AA94B3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3">
              <a:extLst>
                <a:ext uri="{FF2B5EF4-FFF2-40B4-BE49-F238E27FC236}">
                  <a16:creationId xmlns:a16="http://schemas.microsoft.com/office/drawing/2014/main" id="{DE4D3FD3-44F3-4232-9115-C58F60924DFB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3" name="양쪽 모서리가 둥근 사각형 24">
              <a:extLst>
                <a:ext uri="{FF2B5EF4-FFF2-40B4-BE49-F238E27FC236}">
                  <a16:creationId xmlns:a16="http://schemas.microsoft.com/office/drawing/2014/main" id="{66031970-1A05-45BF-9782-D7C938A10752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30" name="양쪽 모서리가 둥근 사각형 25">
              <a:extLst>
                <a:ext uri="{FF2B5EF4-FFF2-40B4-BE49-F238E27FC236}">
                  <a16:creationId xmlns:a16="http://schemas.microsoft.com/office/drawing/2014/main" id="{65F7280C-C195-4EAE-BB6A-FB5998F0A1D6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1" name="양쪽 모서리가 둥근 사각형 26">
              <a:extLst>
                <a:ext uri="{FF2B5EF4-FFF2-40B4-BE49-F238E27FC236}">
                  <a16:creationId xmlns:a16="http://schemas.microsoft.com/office/drawing/2014/main" id="{2E212286-39A4-4B42-A8C7-A29CDEB5415A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2" name="양쪽 모서리가 둥근 사각형 27">
              <a:extLst>
                <a:ext uri="{FF2B5EF4-FFF2-40B4-BE49-F238E27FC236}">
                  <a16:creationId xmlns:a16="http://schemas.microsoft.com/office/drawing/2014/main" id="{22E489BE-8D38-403B-A561-C9831D9EA09E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33" name="양쪽 모서리가 둥근 사각형 28">
              <a:extLst>
                <a:ext uri="{FF2B5EF4-FFF2-40B4-BE49-F238E27FC236}">
                  <a16:creationId xmlns:a16="http://schemas.microsoft.com/office/drawing/2014/main" id="{C9198822-B7AC-4237-8940-F210981C90C3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536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5366" name="그룹 1"/>
          <p:cNvGrpSpPr>
            <a:grpSpLocks/>
          </p:cNvGrpSpPr>
          <p:nvPr/>
        </p:nvGrpSpPr>
        <p:grpSpPr bwMode="auto">
          <a:xfrm>
            <a:off x="782638" y="2320925"/>
            <a:ext cx="10641012" cy="4164013"/>
            <a:chOff x="782518" y="2321359"/>
            <a:chExt cx="10641280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19" y="6165379"/>
              <a:ext cx="2268595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메타데이터 정의서</a:t>
              </a:r>
            </a:p>
          </p:txBody>
        </p:sp>
        <p:sp>
          <p:nvSpPr>
            <p:cNvPr id="15372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4894066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화면기획서 기반으로 나온 페이지별 역할 정의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각화면에 필요한 버튼필드나 입력필드 등 기능 정의</a:t>
              </a: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C5B2405-E38D-441D-8B46-2EED938D00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4"/>
          <a:stretch/>
        </p:blipFill>
        <p:spPr>
          <a:xfrm>
            <a:off x="2638822" y="2335880"/>
            <a:ext cx="1583928" cy="354418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472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테이블정의서</a:t>
            </a:r>
            <a:endParaRPr kumimoji="0" lang="en-US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테이블 정의서</a:t>
              </a: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015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 정의서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indent="0" eaLnBrk="1" hangingPunct="1">
                <a:spcBef>
                  <a:spcPct val="0"/>
                </a:spcBef>
                <a:buNone/>
              </a:pP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테이블에 대한 정보를 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excel</a:t>
              </a: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파일로 저장함</a:t>
              </a:r>
            </a:p>
          </p:txBody>
        </p:sp>
      </p:grpSp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685322E-56D8-435F-BF47-0CE536A18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t="22017" r="25235" b="42650"/>
          <a:stretch/>
        </p:blipFill>
        <p:spPr>
          <a:xfrm>
            <a:off x="776508" y="2895049"/>
            <a:ext cx="5514508" cy="197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82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메타데이터를 기반으로 </a:t>
              </a:r>
              <a:b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를 생성함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5" name="그림 4" descr="스크린샷, 테이블, 주방, 컴퓨터이(가) 표시된 사진&#10;&#10;자동 생성된 설명">
            <a:extLst>
              <a:ext uri="{FF2B5EF4-FFF2-40B4-BE49-F238E27FC236}">
                <a16:creationId xmlns:a16="http://schemas.microsoft.com/office/drawing/2014/main" id="{FBD6E5C9-FA68-4FB0-9AC0-17563C4CAC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5" y="2320925"/>
            <a:ext cx="5504771" cy="37227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3558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메인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-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실적관리</a:t>
              </a:r>
            </a:p>
          </p:txBody>
        </p:sp>
        <p:sp>
          <p:nvSpPr>
            <p:cNvPr id="23564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400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MANAGE SYSTEM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의 </a:t>
              </a: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메인화면입니다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23559" name="그림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72"/>
          <a:stretch>
            <a:fillRect/>
          </a:stretch>
        </p:blipFill>
        <p:spPr bwMode="auto">
          <a:xfrm>
            <a:off x="836613" y="2373313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C1554F7-98FF-495F-8B1D-3BA40A7AB9A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6613" y="2377472"/>
            <a:ext cx="5400675" cy="359629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3558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메인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-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실적관리</a:t>
              </a:r>
            </a:p>
          </p:txBody>
        </p:sp>
        <p:sp>
          <p:nvSpPr>
            <p:cNvPr id="23564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400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POP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의 </a:t>
              </a: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메인화면입니다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80DA27C8-51E1-4C6A-993A-75473C69AE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8" y="2755899"/>
            <a:ext cx="5508378" cy="278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4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3558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메인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-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실적관리</a:t>
              </a:r>
            </a:p>
          </p:txBody>
        </p:sp>
        <p:sp>
          <p:nvSpPr>
            <p:cNvPr id="23564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400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웹의 </a:t>
              </a: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메인화면입니다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80DA27C8-51E1-4C6A-993A-75473C69AE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8" y="2755899"/>
            <a:ext cx="5508378" cy="2783099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2546C80-5CE5-4436-BA35-6799790DA2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r="3555"/>
          <a:stretch/>
        </p:blipFill>
        <p:spPr>
          <a:xfrm>
            <a:off x="782638" y="2704940"/>
            <a:ext cx="5508377" cy="286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86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7652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케이스</a:t>
            </a:r>
          </a:p>
        </p:txBody>
      </p:sp>
      <p:grpSp>
        <p:nvGrpSpPr>
          <p:cNvPr id="27653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7654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테스트 케이스</a:t>
              </a:r>
            </a:p>
          </p:txBody>
        </p:sp>
        <p:sp>
          <p:nvSpPr>
            <p:cNvPr id="27660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팀원 간 케이스별로 테스트 수행 후 오류발생 조치</a:t>
              </a:r>
            </a:p>
          </p:txBody>
        </p:sp>
      </p:grpSp>
      <p:pic>
        <p:nvPicPr>
          <p:cNvPr id="27655" name="그림 1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2349500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 descr="컴퓨터, 테이블, 하얀색이(가) 표시된 사진&#10;&#10;자동 생성된 설명">
            <a:extLst>
              <a:ext uri="{FF2B5EF4-FFF2-40B4-BE49-F238E27FC236}">
                <a16:creationId xmlns:a16="http://schemas.microsoft.com/office/drawing/2014/main" id="{DF4CAB2E-E4A7-4C0D-B0C9-F95F3015C4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347795"/>
            <a:ext cx="5400675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01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grpSp>
        <p:nvGrpSpPr>
          <p:cNvPr id="29700" name="그룹 18"/>
          <p:cNvGrpSpPr>
            <a:grpSpLocks/>
          </p:cNvGrpSpPr>
          <p:nvPr/>
        </p:nvGrpSpPr>
        <p:grpSpPr bwMode="auto">
          <a:xfrm>
            <a:off x="842963" y="2057400"/>
            <a:ext cx="5178425" cy="3454400"/>
            <a:chOff x="5869025" y="2638922"/>
            <a:chExt cx="5178972" cy="3454374"/>
          </a:xfrm>
        </p:grpSpPr>
        <p:pic>
          <p:nvPicPr>
            <p:cNvPr id="29717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025" y="2638922"/>
              <a:ext cx="5178972" cy="345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8080646" y="4181960"/>
              <a:ext cx="755730" cy="368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55638" y="5805488"/>
            <a:ext cx="931862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638" y="6069013"/>
            <a:ext cx="931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76400" y="6015038"/>
            <a:ext cx="4591050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사용자별 메뉴 설정을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9705" name="그림 3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009775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6172200" y="5805488"/>
            <a:ext cx="931863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013"/>
            <a:ext cx="931863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038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작업을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1FD3D87-AE80-4E00-907A-CAF52E59746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5638" y="2006863"/>
            <a:ext cx="5399087" cy="3600451"/>
          </a:xfrm>
          <a:prstGeom prst="rect">
            <a:avLst/>
          </a:prstGeom>
        </p:spPr>
      </p:pic>
      <p:pic>
        <p:nvPicPr>
          <p:cNvPr id="34" name="그림 33" descr="스크린샷이(가) 표시된 사진&#10;&#10;자동 생성된 설명">
            <a:extLst>
              <a:ext uri="{FF2B5EF4-FFF2-40B4-BE49-F238E27FC236}">
                <a16:creationId xmlns:a16="http://schemas.microsoft.com/office/drawing/2014/main" id="{67303EDC-03F2-4DAC-8B09-75D9C23B8E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38" y="2367331"/>
            <a:ext cx="5399087" cy="27278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06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07 - 15 </a:t>
            </a:r>
          </a:p>
        </p:txBody>
      </p:sp>
      <p:cxnSp>
        <p:nvCxnSpPr>
          <p:cNvPr id="70" name="Straight Connector 6"/>
          <p:cNvCxnSpPr/>
          <p:nvPr/>
        </p:nvCxnSpPr>
        <p:spPr>
          <a:xfrm>
            <a:off x="6321425" y="3995738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48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3" name="TextBox 4"/>
          <p:cNvSpPr txBox="1">
            <a:spLocks noChangeArrowheads="1"/>
          </p:cNvSpPr>
          <p:nvPr/>
        </p:nvSpPr>
        <p:spPr bwMode="auto"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54" name="TextBox 72"/>
          <p:cNvSpPr txBox="1">
            <a:spLocks noChangeArrowheads="1"/>
          </p:cNvSpPr>
          <p:nvPr/>
        </p:nvSpPr>
        <p:spPr bwMode="auto"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5" name="TextBox 73"/>
          <p:cNvSpPr txBox="1">
            <a:spLocks noChangeArrowheads="1"/>
          </p:cNvSpPr>
          <p:nvPr/>
        </p:nvSpPr>
        <p:spPr bwMode="auto">
          <a:xfrm>
            <a:off x="9374188" y="3611563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16 </a:t>
            </a:r>
          </a:p>
        </p:txBody>
      </p:sp>
      <p:cxnSp>
        <p:nvCxnSpPr>
          <p:cNvPr id="36" name="Straight Connector 6"/>
          <p:cNvCxnSpPr/>
          <p:nvPr/>
        </p:nvCxnSpPr>
        <p:spPr>
          <a:xfrm>
            <a:off x="6357938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48"/>
          <p:cNvSpPr/>
          <p:nvPr/>
        </p:nvSpPr>
        <p:spPr>
          <a:xfrm>
            <a:off x="6189663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8" name="TextBox 57"/>
          <p:cNvSpPr txBox="1">
            <a:spLocks noChangeArrowheads="1"/>
          </p:cNvSpPr>
          <p:nvPr/>
        </p:nvSpPr>
        <p:spPr bwMode="auto">
          <a:xfrm>
            <a:off x="6962775" y="4498975"/>
            <a:ext cx="34083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프로젝트를 마치며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9" name="TextBox 58"/>
          <p:cNvSpPr txBox="1">
            <a:spLocks noChangeArrowheads="1"/>
          </p:cNvSpPr>
          <p:nvPr/>
        </p:nvSpPr>
        <p:spPr bwMode="auto">
          <a:xfrm>
            <a:off x="9375775" y="4451350"/>
            <a:ext cx="10080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17 </a:t>
            </a:r>
          </a:p>
        </p:txBody>
      </p:sp>
      <p:sp>
        <p:nvSpPr>
          <p:cNvPr id="5160" name="TextBox 4"/>
          <p:cNvSpPr txBox="1">
            <a:spLocks noChangeArrowheads="1"/>
          </p:cNvSpPr>
          <p:nvPr/>
        </p:nvSpPr>
        <p:spPr bwMode="auto"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44"/>
          <p:cNvSpPr txBox="1">
            <a:spLocks noChangeArrowheads="1"/>
          </p:cNvSpPr>
          <p:nvPr/>
        </p:nvSpPr>
        <p:spPr bwMode="auto">
          <a:xfrm>
            <a:off x="6102205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71" name="Text Placeholder 2"/>
          <p:cNvSpPr txBox="1">
            <a:spLocks/>
          </p:cNvSpPr>
          <p:nvPr/>
        </p:nvSpPr>
        <p:spPr bwMode="auto">
          <a:xfrm>
            <a:off x="6384925" y="2276475"/>
            <a:ext cx="4554538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tx1"/>
                </a:solidFill>
                <a:ea typeface="나눔스퀘어OTF Bold"/>
              </a:rPr>
              <a:t>못할 것만 같았던 프로젝트를 팀원 간의 협업을 통해 잘 해낼 수 있었고</a:t>
            </a:r>
            <a:r>
              <a:rPr lang="en-US" altLang="ko-KR" sz="1400" dirty="0">
                <a:solidFill>
                  <a:schemeClr val="tx1"/>
                </a:solidFill>
                <a:ea typeface="나눔스퀘어OTF Bold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ea typeface="나눔스퀘어OTF Bold"/>
              </a:rPr>
              <a:t>좋은 팀원들과 함께 할 수 있어서 즐겁고 좋은 경험이 되었다고</a:t>
            </a:r>
            <a:endParaRPr lang="en-US" altLang="ko-KR" sz="1400" dirty="0">
              <a:solidFill>
                <a:schemeClr val="tx1"/>
              </a:solidFill>
              <a:ea typeface="나눔스퀘어OTF Bold"/>
            </a:endParaRPr>
          </a:p>
          <a:p>
            <a:r>
              <a:rPr lang="ko-KR" altLang="en-US" sz="1400" dirty="0">
                <a:solidFill>
                  <a:schemeClr val="tx1"/>
                </a:solidFill>
                <a:ea typeface="나눔스퀘어OTF Bold"/>
              </a:rPr>
              <a:t>생각합니다</a:t>
            </a:r>
            <a:r>
              <a:rPr lang="en-US" altLang="ko-KR" sz="1400" dirty="0">
                <a:solidFill>
                  <a:schemeClr val="tx1"/>
                </a:solidFill>
                <a:ea typeface="나눔스퀘어OTF Bold"/>
              </a:rPr>
              <a:t>. </a:t>
            </a:r>
            <a:endParaRPr lang="ko-KR" altLang="en-US" sz="1400" dirty="0">
              <a:solidFill>
                <a:schemeClr val="tx1"/>
              </a:solidFill>
              <a:ea typeface="나눔스퀘어OTF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8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프로젝트를 마치며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…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" name="Text Box 44"/>
          <p:cNvSpPr txBox="1">
            <a:spLocks noChangeArrowheads="1"/>
          </p:cNvSpPr>
          <p:nvPr/>
        </p:nvSpPr>
        <p:spPr bwMode="auto">
          <a:xfrm>
            <a:off x="819164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3" name="Text Box 44"/>
          <p:cNvSpPr txBox="1">
            <a:spLocks noChangeArrowheads="1"/>
          </p:cNvSpPr>
          <p:nvPr/>
        </p:nvSpPr>
        <p:spPr bwMode="auto">
          <a:xfrm>
            <a:off x="824752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8" name="Text Box 44"/>
          <p:cNvSpPr txBox="1">
            <a:spLocks noChangeArrowheads="1"/>
          </p:cNvSpPr>
          <p:nvPr/>
        </p:nvSpPr>
        <p:spPr bwMode="auto">
          <a:xfrm>
            <a:off x="6102205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9" name="Text Placeholder 2"/>
          <p:cNvSpPr txBox="1">
            <a:spLocks/>
          </p:cNvSpPr>
          <p:nvPr/>
        </p:nvSpPr>
        <p:spPr bwMode="auto">
          <a:xfrm>
            <a:off x="1163638" y="1811338"/>
            <a:ext cx="4751387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신소연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POP,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서비스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0" name="Text Placeholder 2"/>
          <p:cNvSpPr txBox="1">
            <a:spLocks/>
          </p:cNvSpPr>
          <p:nvPr/>
        </p:nvSpPr>
        <p:spPr bwMode="auto">
          <a:xfrm>
            <a:off x="1150938" y="2276475"/>
            <a:ext cx="4554537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프로젝트를 진행하면서 소통의 중요성을 알게 되었고 </a:t>
            </a:r>
            <a:r>
              <a:rPr kumimoji="0" lang="en-US" altLang="ko-KR" sz="1400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MES</a:t>
            </a:r>
            <a:r>
              <a:rPr kumimoji="0" lang="ko-KR" altLang="en-US" sz="1400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란 어떤 것인지 실제 현장에서 어떤 식으로 흘러가는지 알게 되어 좋았습니다</a:t>
            </a:r>
            <a:r>
              <a:rPr kumimoji="0" lang="en-US" altLang="ko-KR" sz="1400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cxnSp>
        <p:nvCxnSpPr>
          <p:cNvPr id="41" name="Straight Connector 8"/>
          <p:cNvCxnSpPr/>
          <p:nvPr/>
        </p:nvCxnSpPr>
        <p:spPr bwMode="auto">
          <a:xfrm>
            <a:off x="1216025" y="2276475"/>
            <a:ext cx="44180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 bwMode="auto">
          <a:xfrm>
            <a:off x="1047750" y="1947863"/>
            <a:ext cx="96838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3176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75" y="5153025"/>
            <a:ext cx="2232025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6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163" y="3905250"/>
            <a:ext cx="1665287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67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6" name="양쪽 모서리가 둥근 사각형 65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7" name="양쪽 모서리가 둥근 사각형 66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8" name="양쪽 모서리가 둥근 사각형 67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9" name="양쪽 모서리가 둥근 사각형 68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70" name="양쪽 모서리가 둥근 사각형 69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소감</a:t>
              </a:r>
            </a:p>
          </p:txBody>
        </p:sp>
      </p:grpSp>
      <p:sp>
        <p:nvSpPr>
          <p:cNvPr id="63" name="Text Placeholder 2"/>
          <p:cNvSpPr txBox="1">
            <a:spLocks/>
          </p:cNvSpPr>
          <p:nvPr/>
        </p:nvSpPr>
        <p:spPr bwMode="auto">
          <a:xfrm>
            <a:off x="6397625" y="1811338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김상영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작업지시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일지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금형관리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2" name="Straight Connector 8"/>
          <p:cNvCxnSpPr/>
          <p:nvPr/>
        </p:nvCxnSpPr>
        <p:spPr bwMode="auto">
          <a:xfrm>
            <a:off x="6450013" y="2276475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 bwMode="auto">
          <a:xfrm>
            <a:off x="6310313" y="1947863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7" name="Text Placeholder 2"/>
          <p:cNvSpPr txBox="1">
            <a:spLocks/>
          </p:cNvSpPr>
          <p:nvPr/>
        </p:nvSpPr>
        <p:spPr bwMode="auto">
          <a:xfrm>
            <a:off x="6397625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오휘석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실적관리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품질관리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8" name="Text Placeholder 2"/>
          <p:cNvSpPr txBox="1">
            <a:spLocks/>
          </p:cNvSpPr>
          <p:nvPr/>
        </p:nvSpPr>
        <p:spPr bwMode="auto">
          <a:xfrm>
            <a:off x="6384925" y="4129088"/>
            <a:ext cx="455453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/>
                </a:solidFill>
                <a:latin typeface="나눔스퀘어OTF Bold" pitchFamily="34" charset="-127"/>
                <a:ea typeface="나눔스퀘어OTF Bold"/>
              </a:rPr>
              <a:t>프로젝트를 하며 서로 배려하고 챙기는 모습에 차질없이 진행되었고 실력도 많이 늘었습니다</a:t>
            </a:r>
            <a:r>
              <a:rPr kumimoji="0" lang="en-US" altLang="ko-KR" sz="1400" dirty="0">
                <a:solidFill>
                  <a:schemeClr val="tx1"/>
                </a:solidFill>
                <a:latin typeface="나눔스퀘어OTF Bold" pitchFamily="34" charset="-127"/>
                <a:ea typeface="나눔스퀘어OTF Bold"/>
              </a:rPr>
              <a:t>. </a:t>
            </a:r>
            <a:r>
              <a:rPr kumimoji="0" lang="ko-KR" altLang="en-US" sz="1400" dirty="0">
                <a:solidFill>
                  <a:schemeClr val="tx1"/>
                </a:solidFill>
                <a:latin typeface="나눔스퀘어OTF Bold" pitchFamily="34" charset="-127"/>
                <a:ea typeface="나눔스퀘어OTF Bold"/>
              </a:rPr>
              <a:t>그리고 취업하는데 있어서 많은 도움이 있었다고 생각합니다</a:t>
            </a:r>
            <a:r>
              <a:rPr kumimoji="0" lang="en-US" altLang="ko-KR" sz="1400" dirty="0">
                <a:solidFill>
                  <a:schemeClr val="tx1"/>
                </a:solidFill>
                <a:latin typeface="나눔스퀘어OTF Bold" pitchFamily="34" charset="-127"/>
                <a:ea typeface="나눔스퀘어OTF Bold"/>
              </a:rPr>
              <a:t>.</a:t>
            </a:r>
            <a:endParaRPr kumimoji="0" lang="ko-KR" altLang="en-US" sz="1400" dirty="0">
              <a:solidFill>
                <a:schemeClr val="tx1"/>
              </a:solidFill>
              <a:latin typeface="나눔스퀘어OTF Bold" pitchFamily="34" charset="-127"/>
              <a:ea typeface="나눔스퀘어OTF Bold"/>
            </a:endParaRPr>
          </a:p>
        </p:txBody>
      </p:sp>
      <p:cxnSp>
        <p:nvCxnSpPr>
          <p:cNvPr id="79" name="Straight Connector 8"/>
          <p:cNvCxnSpPr/>
          <p:nvPr/>
        </p:nvCxnSpPr>
        <p:spPr bwMode="auto">
          <a:xfrm>
            <a:off x="6450013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 bwMode="auto">
          <a:xfrm>
            <a:off x="6310313" y="3786188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1" name="Text Placeholder 2"/>
          <p:cNvSpPr txBox="1">
            <a:spLocks/>
          </p:cNvSpPr>
          <p:nvPr/>
        </p:nvSpPr>
        <p:spPr bwMode="auto">
          <a:xfrm>
            <a:off x="1174750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박상인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시스템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기준정보관리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 bwMode="auto">
          <a:xfrm>
            <a:off x="1152525" y="4129088"/>
            <a:ext cx="470058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tx1"/>
                </a:solidFill>
                <a:ea typeface="나눔스퀘어OTF Bold"/>
              </a:rPr>
              <a:t>이 프로젝트로 </a:t>
            </a:r>
            <a:r>
              <a:rPr lang="en-US" altLang="ko-KR" sz="1400" dirty="0">
                <a:solidFill>
                  <a:schemeClr val="tx1"/>
                </a:solidFill>
                <a:ea typeface="나눔스퀘어OTF Bold"/>
              </a:rPr>
              <a:t>MES</a:t>
            </a:r>
            <a:r>
              <a:rPr lang="ko-KR" altLang="en-US" sz="1400" dirty="0">
                <a:solidFill>
                  <a:schemeClr val="tx1"/>
                </a:solidFill>
                <a:ea typeface="나눔스퀘어OTF Bold"/>
              </a:rPr>
              <a:t>에 대한 개념이 조금 더 친숙해 졌으며 팀원과의 협동심이 얼마나 중요한지 알게 되었다</a:t>
            </a:r>
            <a:r>
              <a:rPr lang="en-US" altLang="ko-KR" sz="1400" dirty="0">
                <a:solidFill>
                  <a:schemeClr val="tx1"/>
                </a:solidFill>
                <a:ea typeface="나눔스퀘어OTF Bold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ea typeface="나눔스퀘어OTF Bold"/>
              </a:rPr>
              <a:t>한달이란 시간동안 함께 달려와준 팀원들에게 감사하며 많은 것 을 배우게 해준 강사님께 감사하다</a:t>
            </a:r>
            <a:r>
              <a:rPr lang="en-US" altLang="ko-KR" sz="1400" dirty="0">
                <a:solidFill>
                  <a:schemeClr val="tx1"/>
                </a:solidFill>
                <a:ea typeface="나눔스퀘어OTF Bold"/>
              </a:rPr>
              <a:t>.</a:t>
            </a:r>
            <a:endParaRPr lang="ko-KR" altLang="en-US" sz="1400" dirty="0">
              <a:solidFill>
                <a:schemeClr val="tx1"/>
              </a:solidFill>
              <a:ea typeface="나눔스퀘어OTF Bold"/>
            </a:endParaRPr>
          </a:p>
        </p:txBody>
      </p:sp>
      <p:cxnSp>
        <p:nvCxnSpPr>
          <p:cNvPr id="83" name="Straight Connector 8"/>
          <p:cNvCxnSpPr/>
          <p:nvPr/>
        </p:nvCxnSpPr>
        <p:spPr bwMode="auto">
          <a:xfrm>
            <a:off x="1227138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 bwMode="auto">
          <a:xfrm>
            <a:off x="1060450" y="3786188"/>
            <a:ext cx="95250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FB8D542-511A-4CB6-9378-032D51E5C0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698" y="4759760"/>
            <a:ext cx="2318693" cy="1573126"/>
          </a:xfrm>
          <a:prstGeom prst="rect">
            <a:avLst/>
          </a:prstGeom>
        </p:spPr>
      </p:pic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CFFD6153-8D6A-434E-A066-DDA096F010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037" y="2904843"/>
            <a:ext cx="2595563" cy="1564405"/>
          </a:xfrm>
          <a:prstGeom prst="rect">
            <a:avLst/>
          </a:prstGeom>
        </p:spPr>
      </p:pic>
      <p:pic>
        <p:nvPicPr>
          <p:cNvPr id="44" name="그림 43" descr="스크린샷이(가) 표시된 사진&#10;&#10;자동 생성된 설명">
            <a:extLst>
              <a:ext uri="{FF2B5EF4-FFF2-40B4-BE49-F238E27FC236}">
                <a16:creationId xmlns:a16="http://schemas.microsoft.com/office/drawing/2014/main" id="{C99FD939-2E10-43F8-90B0-750DBB7F7C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5" y="4759760"/>
            <a:ext cx="2595563" cy="1564405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B46A455-182A-46A6-96A4-7355936350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6" y="2904843"/>
            <a:ext cx="2595563" cy="156440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</a:t>
            </a:r>
            <a:r>
              <a: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이란</a:t>
            </a: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?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176" name="직사각형 10"/>
          <p:cNvSpPr>
            <a:spLocks noChangeArrowheads="1"/>
          </p:cNvSpPr>
          <p:nvPr/>
        </p:nvSpPr>
        <p:spPr bwMode="auto">
          <a:xfrm>
            <a:off x="1039813" y="3135271"/>
            <a:ext cx="4575175" cy="222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0" lang="en-US" altLang="ko-KR" sz="18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Manufacturing Execution System</a:t>
            </a:r>
            <a:r>
              <a:rPr kumimoji="0" lang="ko-KR" altLang="en-US" sz="18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약자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기업의 생산 현장에서 작업 일정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지시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품질 관리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실적 집계 등 제반 활동을 지원하기 위한 관리 시스템을 말한다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8" y="678528"/>
            <a:chExt cx="370105" cy="5198744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764338" y="3101975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시스템관리</a:t>
              </a: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9567863" y="3101975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작업지시관리</a:t>
              </a: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757988" y="4968875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5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품질관리</a:t>
              </a: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9567863" y="4968875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POP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생산 현장에서 제품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작업 지시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품질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실적 등을 관리하는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MES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기능을 제공합니다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559175" y="2854325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신소연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>
          <a:xfrm>
            <a:off x="3605213" y="3282950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3425825"/>
            <a:ext cx="2555651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POP,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서비스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85432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김상영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3282950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4" y="3425825"/>
            <a:ext cx="3506613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작업지시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일지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금형관리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4978400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박상인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/>
          <p:nvPr/>
        </p:nvCxnSpPr>
        <p:spPr>
          <a:xfrm>
            <a:off x="3605213" y="5407025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611563" y="5549900"/>
            <a:ext cx="2900362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시스템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기준정보관리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오휘석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5407025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77224" y="5549900"/>
            <a:ext cx="300255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실적관리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품질관리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3003550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5127625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915150" y="3003550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915150" y="5127625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021638" y="-3538538"/>
            <a:ext cx="369888" cy="7967663"/>
            <a:chOff x="11783838" y="678528"/>
            <a:chExt cx="370104" cy="5198743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4" name="양쪽 모서리가 둥근 사각형 53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1026" name="Picture 2" descr="Profile photo for ìì¸">
            <a:extLst>
              <a:ext uri="{FF2B5EF4-FFF2-40B4-BE49-F238E27FC236}">
                <a16:creationId xmlns:a16="http://schemas.microsoft.com/office/drawing/2014/main" id="{E5C5CCCA-A708-4BDF-B50A-43108465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62" y="4602063"/>
            <a:ext cx="14191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for SangYoung">
            <a:extLst>
              <a:ext uri="{FF2B5EF4-FFF2-40B4-BE49-F238E27FC236}">
                <a16:creationId xmlns:a16="http://schemas.microsoft.com/office/drawing/2014/main" id="{66D3D0A0-8D7C-456A-A041-0B482FA2A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62" y="2485231"/>
            <a:ext cx="1404043" cy="140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for SoYeon">
            <a:extLst>
              <a:ext uri="{FF2B5EF4-FFF2-40B4-BE49-F238E27FC236}">
                <a16:creationId xmlns:a16="http://schemas.microsoft.com/office/drawing/2014/main" id="{716B394E-8C70-4826-BD71-880DA96A4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28" y="2478088"/>
            <a:ext cx="1411186" cy="141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04177304-B4B0-43F1-BD8D-3CC1CB6484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8" b="22608"/>
          <a:stretch/>
        </p:blipFill>
        <p:spPr>
          <a:xfrm>
            <a:off x="1945526" y="4602062"/>
            <a:ext cx="1373788" cy="1419225"/>
          </a:xfrm>
          <a:prstGeom prst="rect">
            <a:avLst/>
          </a:prstGeom>
        </p:spPr>
      </p:pic>
      <p:pic>
        <p:nvPicPr>
          <p:cNvPr id="5" name="그림 4" descr="사람, 넥타이, 의류, 정장이(가) 표시된 사진&#10;&#10;자동 생성된 설명">
            <a:extLst>
              <a:ext uri="{FF2B5EF4-FFF2-40B4-BE49-F238E27FC236}">
                <a16:creationId xmlns:a16="http://schemas.microsoft.com/office/drawing/2014/main" id="{5481B538-ACAC-49F2-A4AA-66D0EDCC03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9" b="16493"/>
          <a:stretch/>
        </p:blipFill>
        <p:spPr>
          <a:xfrm>
            <a:off x="6627531" y="4602061"/>
            <a:ext cx="1373788" cy="1439265"/>
          </a:xfrm>
          <a:prstGeom prst="rect">
            <a:avLst/>
          </a:prstGeom>
        </p:spPr>
      </p:pic>
      <p:pic>
        <p:nvPicPr>
          <p:cNvPr id="4" name="그림 3" descr="사람, 넥타이, 정장, 남자이(가) 표시된 사진&#10;&#10;자동 생성된 설명">
            <a:extLst>
              <a:ext uri="{FF2B5EF4-FFF2-40B4-BE49-F238E27FC236}">
                <a16:creationId xmlns:a16="http://schemas.microsoft.com/office/drawing/2014/main" id="{96340B25-72D0-45FB-85E1-7A2A7E96E75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9" b="17789"/>
          <a:stretch/>
        </p:blipFill>
        <p:spPr>
          <a:xfrm>
            <a:off x="6595253" y="2348884"/>
            <a:ext cx="1419125" cy="1540390"/>
          </a:xfrm>
          <a:prstGeom prst="rect">
            <a:avLst/>
          </a:prstGeom>
        </p:spPr>
      </p:pic>
      <p:pic>
        <p:nvPicPr>
          <p:cNvPr id="7" name="그림 6" descr="사람, 의류, 가장, 넥타이이(가) 표시된 사진&#10;&#10;자동 생성된 설명">
            <a:extLst>
              <a:ext uri="{FF2B5EF4-FFF2-40B4-BE49-F238E27FC236}">
                <a16:creationId xmlns:a16="http://schemas.microsoft.com/office/drawing/2014/main" id="{E69883C7-69D3-4549-B5AB-60D1BA3877C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4" t="8726" r="8838" b="23934"/>
          <a:stretch/>
        </p:blipFill>
        <p:spPr>
          <a:xfrm>
            <a:off x="1957756" y="2330295"/>
            <a:ext cx="1349327" cy="15589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2019-12-19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~ 2020-02-24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137426"/>
              </p:ext>
            </p:extLst>
          </p:nvPr>
        </p:nvGraphicFramePr>
        <p:xfrm>
          <a:off x="622300" y="2122488"/>
          <a:ext cx="10974387" cy="4330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8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129224320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1653207946"/>
                    </a:ext>
                  </a:extLst>
                </a:gridCol>
              </a:tblGrid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제안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분석/설계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디자인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7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8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1852935" y="2387600"/>
            <a:ext cx="121793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494806" y="3098800"/>
            <a:ext cx="1800200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3316908" y="3841750"/>
            <a:ext cx="2202234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4871070" y="4530725"/>
            <a:ext cx="5544616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9767614" y="5268913"/>
            <a:ext cx="1830661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프로젝트 구성</a:t>
              </a: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65783" y="3012377"/>
              <a:ext cx="4575152" cy="2492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Visual Studio 2019, 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SQL Server Management Studio 18.4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</a:t>
              </a:r>
              <a:r>
                <a:rPr kumimoji="0" lang="en-US" altLang="ko-KR" sz="14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GitHubDesktop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MSSQL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: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</a:t>
              </a: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58928D-57CE-4798-A30B-2BBC6CD26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260" y="2792329"/>
            <a:ext cx="1996759" cy="155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3E32E3-6270-478F-B836-C77090224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01" y="2752642"/>
            <a:ext cx="1779173" cy="1779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93A793-7BBC-4557-A3D6-EB9560AE49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423" y="4517527"/>
            <a:ext cx="1271328" cy="136631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EA7DDA-9441-4984-9272-DF75AA934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11" y="4563704"/>
            <a:ext cx="1628361" cy="1320136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4756F6-C427-40AE-B141-093FB12D0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29" y="2598994"/>
            <a:ext cx="1956080" cy="1799712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73EDFFF-14AB-46AE-BF17-5D58DB2BBA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63"/>
          <a:stretch/>
        </p:blipFill>
        <p:spPr>
          <a:xfrm>
            <a:off x="6458158" y="4445420"/>
            <a:ext cx="1967132" cy="172043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3006818-3899-4D82-9932-A4C261DD03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15"/>
          <a:stretch/>
        </p:blipFill>
        <p:spPr>
          <a:xfrm>
            <a:off x="9027954" y="2537619"/>
            <a:ext cx="2135339" cy="176721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B3596BA-9ACC-4CD0-8F99-23C2F8403D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86" y="4440825"/>
            <a:ext cx="1921265" cy="176721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제안</a:t>
            </a:r>
          </a:p>
        </p:txBody>
      </p:sp>
      <p:grpSp>
        <p:nvGrpSpPr>
          <p:cNvPr id="12296" name="그룹 1"/>
          <p:cNvGrpSpPr>
            <a:grpSpLocks/>
          </p:cNvGrpSpPr>
          <p:nvPr/>
        </p:nvGrpSpPr>
        <p:grpSpPr bwMode="auto">
          <a:xfrm>
            <a:off x="622300" y="2174875"/>
            <a:ext cx="5045466" cy="3990975"/>
            <a:chOff x="694606" y="2174552"/>
            <a:chExt cx="4814887" cy="3990752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제안 내용</a:t>
              </a:r>
            </a:p>
          </p:txBody>
        </p:sp>
        <p:sp>
          <p:nvSpPr>
            <p:cNvPr id="12326" name="직사각형 10"/>
            <p:cNvSpPr>
              <a:spLocks noChangeArrowheads="1"/>
            </p:cNvSpPr>
            <p:nvPr/>
          </p:nvSpPr>
          <p:spPr bwMode="auto">
            <a:xfrm>
              <a:off x="934318" y="2968302"/>
              <a:ext cx="4575175" cy="2456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작업관리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현장운영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품질관리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금형관리</a:t>
              </a:r>
              <a:endParaRPr kumimoji="0"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1229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5" name="타원 34"/>
          <p:cNvSpPr/>
          <p:nvPr/>
        </p:nvSpPr>
        <p:spPr bwMode="auto">
          <a:xfrm>
            <a:off x="6808788" y="2925763"/>
            <a:ext cx="1193800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6" name="직사각형 35"/>
          <p:cNvSpPr/>
          <p:nvPr/>
        </p:nvSpPr>
        <p:spPr bwMode="auto">
          <a:xfrm>
            <a:off x="7046913" y="3143250"/>
            <a:ext cx="765175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point.1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37" name="Straight Connector 8"/>
          <p:cNvCxnSpPr/>
          <p:nvPr/>
        </p:nvCxnSpPr>
        <p:spPr bwMode="auto">
          <a:xfrm>
            <a:off x="7000875" y="3498850"/>
            <a:ext cx="823913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 bwMode="auto">
          <a:xfrm>
            <a:off x="6764338" y="3530600"/>
            <a:ext cx="1285875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작업관리</a:t>
            </a:r>
          </a:p>
        </p:txBody>
      </p:sp>
      <p:sp>
        <p:nvSpPr>
          <p:cNvPr id="40" name="타원 39"/>
          <p:cNvSpPr/>
          <p:nvPr/>
        </p:nvSpPr>
        <p:spPr bwMode="auto">
          <a:xfrm>
            <a:off x="9612313" y="29257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1" name="직사각형 40"/>
          <p:cNvSpPr/>
          <p:nvPr/>
        </p:nvSpPr>
        <p:spPr bwMode="auto">
          <a:xfrm>
            <a:off x="9850438" y="31432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point.2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2" name="Straight Connector 8"/>
          <p:cNvCxnSpPr/>
          <p:nvPr/>
        </p:nvCxnSpPr>
        <p:spPr bwMode="auto">
          <a:xfrm>
            <a:off x="9804400" y="34988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 bwMode="auto">
          <a:xfrm>
            <a:off x="9567863" y="3530600"/>
            <a:ext cx="1287462" cy="3738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POP-</a:t>
            </a: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현장운영</a:t>
            </a:r>
            <a:endParaRPr kumimoji="0"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6802438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6" name="직사각형 45"/>
          <p:cNvSpPr/>
          <p:nvPr/>
        </p:nvSpPr>
        <p:spPr bwMode="auto">
          <a:xfrm>
            <a:off x="7040563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point.3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7" name="Straight Connector 8"/>
          <p:cNvCxnSpPr/>
          <p:nvPr/>
        </p:nvCxnSpPr>
        <p:spPr bwMode="auto">
          <a:xfrm>
            <a:off x="6994525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 bwMode="auto">
          <a:xfrm>
            <a:off x="6757988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품질관리</a:t>
            </a:r>
          </a:p>
        </p:txBody>
      </p:sp>
      <p:sp>
        <p:nvSpPr>
          <p:cNvPr id="50" name="타원 49"/>
          <p:cNvSpPr/>
          <p:nvPr/>
        </p:nvSpPr>
        <p:spPr bwMode="auto">
          <a:xfrm>
            <a:off x="9612313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1" name="직사각형 50"/>
          <p:cNvSpPr/>
          <p:nvPr/>
        </p:nvSpPr>
        <p:spPr bwMode="auto">
          <a:xfrm>
            <a:off x="9850438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point.4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52" name="Straight Connector 8"/>
          <p:cNvCxnSpPr/>
          <p:nvPr/>
        </p:nvCxnSpPr>
        <p:spPr bwMode="auto">
          <a:xfrm>
            <a:off x="9804400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 bwMode="auto">
          <a:xfrm>
            <a:off x="9567863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금형관리</a:t>
            </a:r>
            <a:endParaRPr kumimoji="0"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12314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44">
            <a:extLst>
              <a:ext uri="{FF2B5EF4-FFF2-40B4-BE49-F238E27FC236}">
                <a16:creationId xmlns:a16="http://schemas.microsoft.com/office/drawing/2014/main" id="{57216098-6039-4F6C-9667-A998BF92F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068" y="1492935"/>
            <a:ext cx="11403336" cy="482476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207" y="5877272"/>
            <a:ext cx="974311" cy="31908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AE8E0E-58A6-4785-91B1-F44E924C1C12}"/>
              </a:ext>
            </a:extLst>
          </p:cNvPr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8EE35-2848-4FE0-A6AE-9CC45244A2EC}"/>
              </a:ext>
            </a:extLst>
          </p:cNvPr>
          <p:cNvSpPr txBox="1"/>
          <p:nvPr/>
        </p:nvSpPr>
        <p:spPr bwMode="auto">
          <a:xfrm>
            <a:off x="488950" y="765175"/>
            <a:ext cx="28472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EE2EDC3-6DD2-4426-B643-1AC705B012EF}"/>
              </a:ext>
            </a:extLst>
          </p:cNvPr>
          <p:cNvGrpSpPr/>
          <p:nvPr/>
        </p:nvGrpSpPr>
        <p:grpSpPr>
          <a:xfrm>
            <a:off x="2566083" y="2145605"/>
            <a:ext cx="6840760" cy="3519426"/>
            <a:chOff x="1774726" y="1118394"/>
            <a:chExt cx="8515350" cy="4461880"/>
          </a:xfrm>
        </p:grpSpPr>
        <p:sp>
          <p:nvSpPr>
            <p:cNvPr id="32" name="Line 80">
              <a:extLst>
                <a:ext uri="{FF2B5EF4-FFF2-40B4-BE49-F238E27FC236}">
                  <a16:creationId xmlns:a16="http://schemas.microsoft.com/office/drawing/2014/main" id="{F6C77566-E3AB-47F9-946B-01354B1B3E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9221" y="2438181"/>
              <a:ext cx="0" cy="11249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굴림" pitchFamily="50" charset="-127"/>
              </a:endParaRPr>
            </a:p>
          </p:txBody>
        </p:sp>
        <p:sp>
          <p:nvSpPr>
            <p:cNvPr id="33" name="Rectangle 72">
              <a:extLst>
                <a:ext uri="{FF2B5EF4-FFF2-40B4-BE49-F238E27FC236}">
                  <a16:creationId xmlns:a16="http://schemas.microsoft.com/office/drawing/2014/main" id="{3181900A-667D-4CE2-8BFF-C0038FA6B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726" y="3140869"/>
              <a:ext cx="152400" cy="152400"/>
            </a:xfrm>
            <a:prstGeom prst="rect">
              <a:avLst/>
            </a:prstGeom>
            <a:solidFill>
              <a:srgbClr val="0000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0" bIns="0" anchor="ctr"/>
            <a:lstStyle>
              <a:lvl1pPr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ko-KR" altLang="en-US" sz="105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Rectangle 73">
              <a:extLst>
                <a:ext uri="{FF2B5EF4-FFF2-40B4-BE49-F238E27FC236}">
                  <a16:creationId xmlns:a16="http://schemas.microsoft.com/office/drawing/2014/main" id="{D810ABDC-49E3-4CF3-AC27-965449048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7676" y="3140869"/>
              <a:ext cx="152400" cy="152400"/>
            </a:xfrm>
            <a:prstGeom prst="rect">
              <a:avLst/>
            </a:prstGeom>
            <a:solidFill>
              <a:srgbClr val="0000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0" bIns="0" anchor="ctr"/>
            <a:lstStyle>
              <a:lvl1pPr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ko-KR" altLang="en-US" sz="105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Line 74">
              <a:extLst>
                <a:ext uri="{FF2B5EF4-FFF2-40B4-BE49-F238E27FC236}">
                  <a16:creationId xmlns:a16="http://schemas.microsoft.com/office/drawing/2014/main" id="{7B75165C-C4F2-4923-8D86-6E649E730D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126" y="3217069"/>
              <a:ext cx="8218487" cy="0"/>
            </a:xfrm>
            <a:prstGeom prst="line">
              <a:avLst/>
            </a:prstGeom>
            <a:noFill/>
            <a:ln w="76200" cmpd="tri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0" bIns="0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굴림" pitchFamily="50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D0F4200-52DB-4AFA-BE78-0C535C85CF1C}"/>
                </a:ext>
              </a:extLst>
            </p:cNvPr>
            <p:cNvGrpSpPr/>
            <p:nvPr/>
          </p:nvGrpSpPr>
          <p:grpSpPr>
            <a:xfrm>
              <a:off x="7247334" y="1118394"/>
              <a:ext cx="2625725" cy="2087562"/>
              <a:chOff x="4837013" y="1124744"/>
              <a:chExt cx="2625725" cy="2087562"/>
            </a:xfrm>
          </p:grpSpPr>
          <p:sp>
            <p:nvSpPr>
              <p:cNvPr id="63" name="Rectangle 75">
                <a:extLst>
                  <a:ext uri="{FF2B5EF4-FFF2-40B4-BE49-F238E27FC236}">
                    <a16:creationId xmlns:a16="http://schemas.microsoft.com/office/drawing/2014/main" id="{680042AB-733E-4EC0-A6F4-1405FFE02B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7013" y="1124744"/>
                <a:ext cx="2625725" cy="1803400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4" name="Text Box 76">
                <a:extLst>
                  <a:ext uri="{FF2B5EF4-FFF2-40B4-BE49-F238E27FC236}">
                    <a16:creationId xmlns:a16="http://schemas.microsoft.com/office/drawing/2014/main" id="{A16E9F2D-638B-43E6-BB5F-FD2F068E25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45510" y="1321616"/>
                <a:ext cx="755617" cy="214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ko-KR" sz="1100" dirty="0">
                    <a:latin typeface="맑은 고딕" pitchFamily="50" charset="-127"/>
                    <a:ea typeface="맑은 고딕" pitchFamily="50" charset="-127"/>
                  </a:rPr>
                  <a:t> Server  </a:t>
                </a:r>
              </a:p>
            </p:txBody>
          </p:sp>
          <p:sp>
            <p:nvSpPr>
              <p:cNvPr id="65" name="AutoShape 77">
                <a:extLst>
                  <a:ext uri="{FF2B5EF4-FFF2-40B4-BE49-F238E27FC236}">
                    <a16:creationId xmlns:a16="http://schemas.microsoft.com/office/drawing/2014/main" id="{E4796E91-0890-4D61-92EA-4440A1B4F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8326" y="1785286"/>
                <a:ext cx="1943100" cy="659245"/>
              </a:xfrm>
              <a:prstGeom prst="can">
                <a:avLst>
                  <a:gd name="adj" fmla="val 21542"/>
                </a:avLst>
              </a:prstGeom>
              <a:solidFill>
                <a:srgbClr val="FFFFCC"/>
              </a:solidFill>
              <a:ln w="9525">
                <a:solidFill>
                  <a:srgbClr val="6666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5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6" name="Text Box 79">
                <a:extLst>
                  <a:ext uri="{FF2B5EF4-FFF2-40B4-BE49-F238E27FC236}">
                    <a16:creationId xmlns:a16="http://schemas.microsoft.com/office/drawing/2014/main" id="{621EE5FC-1D20-460A-BC25-9A6F7D3117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08501" y="2114908"/>
                <a:ext cx="1709737" cy="1560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3600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ko-KR" sz="800" dirty="0">
                    <a:latin typeface="맑은 고딕" pitchFamily="50" charset="-127"/>
                    <a:ea typeface="맑은 고딕" pitchFamily="50" charset="-127"/>
                  </a:rPr>
                  <a:t>DBMS : SQL Server 2017</a:t>
                </a:r>
              </a:p>
            </p:txBody>
          </p:sp>
          <p:sp>
            <p:nvSpPr>
              <p:cNvPr id="67" name="Line 80">
                <a:extLst>
                  <a:ext uri="{FF2B5EF4-FFF2-40B4-BE49-F238E27FC236}">
                    <a16:creationId xmlns:a16="http://schemas.microsoft.com/office/drawing/2014/main" id="{C47F6B46-DD83-4EEA-B244-5F9559D682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05165" y="2972594"/>
                <a:ext cx="0" cy="2397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B4D1D7A0-F62A-4A6C-91E1-0C863FB31777}"/>
                </a:ext>
              </a:extLst>
            </p:cNvPr>
            <p:cNvGrpSpPr/>
            <p:nvPr/>
          </p:nvGrpSpPr>
          <p:grpSpPr>
            <a:xfrm>
              <a:off x="3971605" y="3203786"/>
              <a:ext cx="3024188" cy="2376488"/>
              <a:chOff x="2297013" y="3212306"/>
              <a:chExt cx="3024188" cy="2376488"/>
            </a:xfrm>
          </p:grpSpPr>
          <p:sp>
            <p:nvSpPr>
              <p:cNvPr id="55" name="Rectangle 81">
                <a:extLst>
                  <a:ext uri="{FF2B5EF4-FFF2-40B4-BE49-F238E27FC236}">
                    <a16:creationId xmlns:a16="http://schemas.microsoft.com/office/drawing/2014/main" id="{9ADCCFA3-FE94-44EF-B272-C88171AFE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013" y="3501231"/>
                <a:ext cx="3024188" cy="2087563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6" name="Text Box 82">
                <a:extLst>
                  <a:ext uri="{FF2B5EF4-FFF2-40B4-BE49-F238E27FC236}">
                    <a16:creationId xmlns:a16="http://schemas.microsoft.com/office/drawing/2014/main" id="{D496F01D-13E0-45CA-9015-78FEA403D7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1313" y="3606006"/>
                <a:ext cx="879333" cy="2048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ko-KR" altLang="en-US" sz="1050">
                    <a:latin typeface="맑은 고딕" pitchFamily="50" charset="-127"/>
                    <a:ea typeface="맑은 고딕" pitchFamily="50" charset="-127"/>
                  </a:rPr>
                  <a:t>관리자 </a:t>
                </a:r>
                <a:r>
                  <a:rPr kumimoji="0" lang="en-US" altLang="ko-KR" sz="1050">
                    <a:latin typeface="맑은 고딕" pitchFamily="50" charset="-127"/>
                    <a:ea typeface="맑은 고딕" pitchFamily="50" charset="-127"/>
                  </a:rPr>
                  <a:t>PC </a:t>
                </a:r>
              </a:p>
            </p:txBody>
          </p:sp>
          <p:sp>
            <p:nvSpPr>
              <p:cNvPr id="57" name="Rectangle 83">
                <a:extLst>
                  <a:ext uri="{FF2B5EF4-FFF2-40B4-BE49-F238E27FC236}">
                    <a16:creationId xmlns:a16="http://schemas.microsoft.com/office/drawing/2014/main" id="{BC99A303-D6A5-4371-BEFC-75C94BD7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2913" y="4220369"/>
                <a:ext cx="1152525" cy="504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관리자 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Application</a:t>
                </a:r>
              </a:p>
            </p:txBody>
          </p:sp>
          <p:sp>
            <p:nvSpPr>
              <p:cNvPr id="58" name="Line 88">
                <a:extLst>
                  <a:ext uri="{FF2B5EF4-FFF2-40B4-BE49-F238E27FC236}">
                    <a16:creationId xmlns:a16="http://schemas.microsoft.com/office/drawing/2014/main" id="{EBD588CD-FDD6-43C4-AD0B-AD59BFDD30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1338" y="3212306"/>
                <a:ext cx="0" cy="28892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  <p:sp>
            <p:nvSpPr>
              <p:cNvPr id="59" name="Rectangle 94">
                <a:extLst>
                  <a:ext uri="{FF2B5EF4-FFF2-40B4-BE49-F238E27FC236}">
                    <a16:creationId xmlns:a16="http://schemas.microsoft.com/office/drawing/2014/main" id="{B9A07E78-B2E5-4E70-8C9C-B226311CE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1476" y="5085556"/>
                <a:ext cx="2736850" cy="287338"/>
              </a:xfrm>
              <a:prstGeom prst="rect">
                <a:avLst/>
              </a:prstGeom>
              <a:solidFill>
                <a:srgbClr val="F8F8F8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OS - Windows  7/ 8/ 10</a:t>
                </a:r>
              </a:p>
            </p:txBody>
          </p:sp>
          <p:sp>
            <p:nvSpPr>
              <p:cNvPr id="60" name="AutoShape 95">
                <a:extLst>
                  <a:ext uri="{FF2B5EF4-FFF2-40B4-BE49-F238E27FC236}">
                    <a16:creationId xmlns:a16="http://schemas.microsoft.com/office/drawing/2014/main" id="{93D32128-541F-4312-B12C-AC24049C2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1338" y="4074319"/>
                <a:ext cx="1296988" cy="792162"/>
              </a:xfrm>
              <a:prstGeom prst="roundRect">
                <a:avLst>
                  <a:gd name="adj" fmla="val 16667"/>
                </a:avLst>
              </a:prstGeom>
              <a:solidFill>
                <a:srgbClr val="EAEAE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lang="en-US" altLang="ko-KR" sz="800" b="0" kern="0" dirty="0">
                    <a:latin typeface="맑은 고딕" pitchFamily="50" charset="-127"/>
                    <a:ea typeface="맑은 고딕" pitchFamily="50" charset="-127"/>
                  </a:rPr>
                  <a:t>MANAGE SYSTEM</a:t>
                </a:r>
                <a:endParaRPr kumimoji="1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1" name="Line 97">
                <a:extLst>
                  <a:ext uri="{FF2B5EF4-FFF2-40B4-BE49-F238E27FC236}">
                    <a16:creationId xmlns:a16="http://schemas.microsoft.com/office/drawing/2014/main" id="{DECF6F78-C985-4DD9-8B79-EE67FE0222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89176" y="4725194"/>
                <a:ext cx="0" cy="3587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  <p:sp>
            <p:nvSpPr>
              <p:cNvPr id="62" name="Line 98">
                <a:extLst>
                  <a:ext uri="{FF2B5EF4-FFF2-40B4-BE49-F238E27FC236}">
                    <a16:creationId xmlns:a16="http://schemas.microsoft.com/office/drawing/2014/main" id="{ECB7DD0A-269E-4D73-9191-305580159B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5438" y="4507706"/>
                <a:ext cx="21590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96E27A7-DF8F-4C36-9C35-0BAB77036249}"/>
                </a:ext>
              </a:extLst>
            </p:cNvPr>
            <p:cNvGrpSpPr/>
            <p:nvPr/>
          </p:nvGrpSpPr>
          <p:grpSpPr>
            <a:xfrm>
              <a:off x="7110887" y="3227599"/>
              <a:ext cx="3024188" cy="2352675"/>
              <a:chOff x="6624538" y="3236119"/>
              <a:chExt cx="3024188" cy="2352675"/>
            </a:xfrm>
          </p:grpSpPr>
          <p:sp>
            <p:nvSpPr>
              <p:cNvPr id="47" name="Line 89">
                <a:extLst>
                  <a:ext uri="{FF2B5EF4-FFF2-40B4-BE49-F238E27FC236}">
                    <a16:creationId xmlns:a16="http://schemas.microsoft.com/office/drawing/2014/main" id="{7591D6A6-7315-422F-9124-9D74BFD2D6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29488" y="3236119"/>
                <a:ext cx="0" cy="26352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  <p:sp>
            <p:nvSpPr>
              <p:cNvPr id="48" name="Rectangle 81">
                <a:extLst>
                  <a:ext uri="{FF2B5EF4-FFF2-40B4-BE49-F238E27FC236}">
                    <a16:creationId xmlns:a16="http://schemas.microsoft.com/office/drawing/2014/main" id="{B2A71DAC-94AF-46FF-895D-0642A06FA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4538" y="3501231"/>
                <a:ext cx="3024188" cy="2087563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9" name="Text Box 82">
                <a:extLst>
                  <a:ext uri="{FF2B5EF4-FFF2-40B4-BE49-F238E27FC236}">
                    <a16:creationId xmlns:a16="http://schemas.microsoft.com/office/drawing/2014/main" id="{972AE55F-B78C-49D7-A992-F1D703CD6A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38838" y="3606006"/>
                <a:ext cx="879333" cy="2048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ko-KR" altLang="en-US" sz="1050">
                    <a:latin typeface="맑은 고딕" pitchFamily="50" charset="-127"/>
                    <a:ea typeface="맑은 고딕" pitchFamily="50" charset="-127"/>
                  </a:rPr>
                  <a:t>현장용 </a:t>
                </a:r>
                <a:r>
                  <a:rPr kumimoji="0" lang="en-US" altLang="ko-KR" sz="1050">
                    <a:latin typeface="맑은 고딕" pitchFamily="50" charset="-127"/>
                    <a:ea typeface="맑은 고딕" pitchFamily="50" charset="-127"/>
                  </a:rPr>
                  <a:t>PC </a:t>
                </a:r>
              </a:p>
            </p:txBody>
          </p:sp>
          <p:sp>
            <p:nvSpPr>
              <p:cNvPr id="50" name="Rectangle 83">
                <a:extLst>
                  <a:ext uri="{FF2B5EF4-FFF2-40B4-BE49-F238E27FC236}">
                    <a16:creationId xmlns:a16="http://schemas.microsoft.com/office/drawing/2014/main" id="{68241D66-208B-425E-B706-6D8A1805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0438" y="4220369"/>
                <a:ext cx="1152525" cy="504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05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현장용</a:t>
                </a:r>
                <a:endParaRPr kumimoji="1" lang="en-US" altLang="ko-KR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5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Application</a:t>
                </a:r>
              </a:p>
            </p:txBody>
          </p:sp>
          <p:sp>
            <p:nvSpPr>
              <p:cNvPr id="51" name="Rectangle 94">
                <a:extLst>
                  <a:ext uri="{FF2B5EF4-FFF2-40B4-BE49-F238E27FC236}">
                    <a16:creationId xmlns:a16="http://schemas.microsoft.com/office/drawing/2014/main" id="{91F4526B-0388-416B-BA91-5878DBF2A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9001" y="5085556"/>
                <a:ext cx="2736850" cy="287338"/>
              </a:xfrm>
              <a:prstGeom prst="rect">
                <a:avLst/>
              </a:prstGeom>
              <a:solidFill>
                <a:srgbClr val="F8F8F8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OS - Windows  7/ 8/ 10</a:t>
                </a:r>
              </a:p>
            </p:txBody>
          </p:sp>
          <p:sp>
            <p:nvSpPr>
              <p:cNvPr id="52" name="AutoShape 95">
                <a:extLst>
                  <a:ext uri="{FF2B5EF4-FFF2-40B4-BE49-F238E27FC236}">
                    <a16:creationId xmlns:a16="http://schemas.microsoft.com/office/drawing/2014/main" id="{FC31E1CB-0782-4218-AF7D-C9B0D8CF4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8863" y="4074319"/>
                <a:ext cx="1296988" cy="792162"/>
              </a:xfrm>
              <a:prstGeom prst="roundRect">
                <a:avLst>
                  <a:gd name="adj" fmla="val 16667"/>
                </a:avLst>
              </a:prstGeom>
              <a:solidFill>
                <a:srgbClr val="EAEAE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kumimoji="1" lang="en-US" altLang="ko-K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POP</a:t>
                </a:r>
              </a:p>
            </p:txBody>
          </p:sp>
          <p:sp>
            <p:nvSpPr>
              <p:cNvPr id="53" name="Line 97">
                <a:extLst>
                  <a:ext uri="{FF2B5EF4-FFF2-40B4-BE49-F238E27FC236}">
                    <a16:creationId xmlns:a16="http://schemas.microsoft.com/office/drawing/2014/main" id="{AA1EFDD4-38B4-4AEC-BCE9-C21D8324B3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16701" y="4725194"/>
                <a:ext cx="0" cy="3587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  <p:sp>
            <p:nvSpPr>
              <p:cNvPr id="54" name="Line 98">
                <a:extLst>
                  <a:ext uri="{FF2B5EF4-FFF2-40B4-BE49-F238E27FC236}">
                    <a16:creationId xmlns:a16="http://schemas.microsoft.com/office/drawing/2014/main" id="{4E0FE476-CD83-4BDA-A777-A18948644B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92963" y="4507706"/>
                <a:ext cx="21590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325E068-CE66-4047-BBDB-1A6EEBF349A5}"/>
                </a:ext>
              </a:extLst>
            </p:cNvPr>
            <p:cNvSpPr/>
            <p:nvPr/>
          </p:nvSpPr>
          <p:spPr>
            <a:xfrm>
              <a:off x="1839813" y="2928144"/>
              <a:ext cx="984137" cy="3219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 sz="1050" kern="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INTERNET</a:t>
              </a:r>
            </a:p>
          </p:txBody>
        </p:sp>
        <p:sp>
          <p:nvSpPr>
            <p:cNvPr id="40" name="Rectangle 75">
              <a:extLst>
                <a:ext uri="{FF2B5EF4-FFF2-40B4-BE49-F238E27FC236}">
                  <a16:creationId xmlns:a16="http://schemas.microsoft.com/office/drawing/2014/main" id="{FF644751-8CCC-4735-9792-A34A1ED11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9846" y="2004856"/>
              <a:ext cx="2625725" cy="599514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Text Box 76">
              <a:extLst>
                <a:ext uri="{FF2B5EF4-FFF2-40B4-BE49-F238E27FC236}">
                  <a16:creationId xmlns:a16="http://schemas.microsoft.com/office/drawing/2014/main" id="{56DB9D40-A0A1-4C7A-B966-F741074F2E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3900" y="2131062"/>
              <a:ext cx="1126763" cy="2146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0" rIns="0" bIns="0">
              <a:spAutoFit/>
            </a:bodyPr>
            <a:lstStyle>
              <a:lvl1pPr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ko-KR" sz="1100" dirty="0">
                  <a:latin typeface="맑은 고딕" pitchFamily="50" charset="-127"/>
                  <a:ea typeface="맑은 고딕" pitchFamily="50" charset="-127"/>
                </a:rPr>
                <a:t>WEB SERVER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CDE961C-94CA-4D83-89E7-DFACEDC0B7C9}"/>
                </a:ext>
              </a:extLst>
            </p:cNvPr>
            <p:cNvGrpSpPr/>
            <p:nvPr/>
          </p:nvGrpSpPr>
          <p:grpSpPr>
            <a:xfrm>
              <a:off x="1996756" y="3492711"/>
              <a:ext cx="1849882" cy="2087563"/>
              <a:chOff x="822451" y="3492711"/>
              <a:chExt cx="3024188" cy="2087563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678610B-84D4-4B61-886D-457F4382C034}"/>
                  </a:ext>
                </a:extLst>
              </p:cNvPr>
              <p:cNvGrpSpPr/>
              <p:nvPr/>
            </p:nvGrpSpPr>
            <p:grpSpPr>
              <a:xfrm>
                <a:off x="822451" y="3492711"/>
                <a:ext cx="3024188" cy="2087563"/>
                <a:chOff x="822451" y="3492711"/>
                <a:chExt cx="3024188" cy="2087563"/>
              </a:xfrm>
            </p:grpSpPr>
            <p:sp>
              <p:nvSpPr>
                <p:cNvPr id="45" name="Rectangle 81">
                  <a:extLst>
                    <a:ext uri="{FF2B5EF4-FFF2-40B4-BE49-F238E27FC236}">
                      <a16:creationId xmlns:a16="http://schemas.microsoft.com/office/drawing/2014/main" id="{08778063-E9E1-4606-A0F9-1C87E57957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2451" y="3492711"/>
                  <a:ext cx="3024188" cy="2087563"/>
                </a:xfrm>
                <a:prstGeom prst="rect">
                  <a:avLst/>
                </a:prstGeom>
                <a:solidFill>
                  <a:srgbClr val="92D05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 wrap="none" anchor="ctr"/>
                <a:lstStyle>
                  <a:lvl1pPr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05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6" name="Rectangle 83">
                  <a:extLst>
                    <a:ext uri="{FF2B5EF4-FFF2-40B4-BE49-F238E27FC236}">
                      <a16:creationId xmlns:a16="http://schemas.microsoft.com/office/drawing/2014/main" id="{053663D1-D163-49AC-A98B-B6F71A3237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751" y="3886927"/>
                  <a:ext cx="2782188" cy="1558297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</a:rPr>
                    <a:t>WEB BROWSER</a:t>
                  </a:r>
                </a:p>
              </p:txBody>
            </p:sp>
          </p:grpSp>
          <p:sp>
            <p:nvSpPr>
              <p:cNvPr id="44" name="Text Box 82">
                <a:extLst>
                  <a:ext uri="{FF2B5EF4-FFF2-40B4-BE49-F238E27FC236}">
                    <a16:creationId xmlns:a16="http://schemas.microsoft.com/office/drawing/2014/main" id="{578A9ADF-D69F-41D3-9121-158893D5DF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6750" y="3597486"/>
                <a:ext cx="651369" cy="2048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ko-KR" sz="1050" dirty="0">
                    <a:latin typeface="맑은 고딕" pitchFamily="50" charset="-127"/>
                    <a:ea typeface="맑은 고딕" pitchFamily="50" charset="-127"/>
                  </a:rPr>
                  <a:t>ANY</a:t>
                </a:r>
              </a:p>
            </p:txBody>
          </p:sp>
        </p:grpSp>
      </p:grpSp>
      <p:grpSp>
        <p:nvGrpSpPr>
          <p:cNvPr id="76" name="그룹 13">
            <a:extLst>
              <a:ext uri="{FF2B5EF4-FFF2-40B4-BE49-F238E27FC236}">
                <a16:creationId xmlns:a16="http://schemas.microsoft.com/office/drawing/2014/main" id="{838C9393-4DBC-456C-A1CE-7778BEA8166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77" name="양쪽 모서리가 둥근 사각형 21">
              <a:extLst>
                <a:ext uri="{FF2B5EF4-FFF2-40B4-BE49-F238E27FC236}">
                  <a16:creationId xmlns:a16="http://schemas.microsoft.com/office/drawing/2014/main" id="{BE886B79-F4D6-4E70-B4AB-875D433B8286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78" name="양쪽 모서리가 둥근 사각형 23">
              <a:extLst>
                <a:ext uri="{FF2B5EF4-FFF2-40B4-BE49-F238E27FC236}">
                  <a16:creationId xmlns:a16="http://schemas.microsoft.com/office/drawing/2014/main" id="{39025262-1BEA-4AE9-9B8C-613F90A91AF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79" name="양쪽 모서리가 둥근 사각형 24">
              <a:extLst>
                <a:ext uri="{FF2B5EF4-FFF2-40B4-BE49-F238E27FC236}">
                  <a16:creationId xmlns:a16="http://schemas.microsoft.com/office/drawing/2014/main" id="{D57C5830-4707-4E7A-9A14-86D77B127CC3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80" name="양쪽 모서리가 둥근 사각형 25">
              <a:extLst>
                <a:ext uri="{FF2B5EF4-FFF2-40B4-BE49-F238E27FC236}">
                  <a16:creationId xmlns:a16="http://schemas.microsoft.com/office/drawing/2014/main" id="{83B7940C-D1C5-4345-A0AE-88A59D12B644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81" name="양쪽 모서리가 둥근 사각형 26">
              <a:extLst>
                <a:ext uri="{FF2B5EF4-FFF2-40B4-BE49-F238E27FC236}">
                  <a16:creationId xmlns:a16="http://schemas.microsoft.com/office/drawing/2014/main" id="{34BF4B99-C8E9-4F45-85A7-03747B976726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82" name="양쪽 모서리가 둥근 사각형 27">
              <a:extLst>
                <a:ext uri="{FF2B5EF4-FFF2-40B4-BE49-F238E27FC236}">
                  <a16:creationId xmlns:a16="http://schemas.microsoft.com/office/drawing/2014/main" id="{C0CDE324-6571-45C1-8B20-08FFCCB3411D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83" name="양쪽 모서리가 둥근 사각형 28">
              <a:extLst>
                <a:ext uri="{FF2B5EF4-FFF2-40B4-BE49-F238E27FC236}">
                  <a16:creationId xmlns:a16="http://schemas.microsoft.com/office/drawing/2014/main" id="{C543C270-213E-4B76-8D5B-B258FAAE5015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83CB702-3C3B-4F2D-94DD-31D18EB1276E}"/>
              </a:ext>
            </a:extLst>
          </p:cNvPr>
          <p:cNvSpPr/>
          <p:nvPr/>
        </p:nvSpPr>
        <p:spPr>
          <a:xfrm>
            <a:off x="1630711" y="2126881"/>
            <a:ext cx="2537080" cy="457200"/>
          </a:xfrm>
          <a:prstGeom prst="rect">
            <a:avLst/>
          </a:prstGeom>
          <a:solidFill>
            <a:schemeClr val="bg1"/>
          </a:solidFill>
          <a:ln w="12700">
            <a:solidFill>
              <a:srgbClr val="2C4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S/W Architecture</a:t>
            </a:r>
            <a:endParaRPr lang="ko-KR" altLang="en-US" sz="2000" b="1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680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44">
            <a:extLst>
              <a:ext uri="{FF2B5EF4-FFF2-40B4-BE49-F238E27FC236}">
                <a16:creationId xmlns:a16="http://schemas.microsoft.com/office/drawing/2014/main" id="{57216098-6039-4F6C-9667-A998BF92F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068" y="1492935"/>
            <a:ext cx="11403336" cy="482476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207" y="5877272"/>
            <a:ext cx="974311" cy="31908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E58D529-0099-42ED-9BBA-F030CA41EE02}"/>
              </a:ext>
            </a:extLst>
          </p:cNvPr>
          <p:cNvGrpSpPr/>
          <p:nvPr/>
        </p:nvGrpSpPr>
        <p:grpSpPr>
          <a:xfrm>
            <a:off x="1630710" y="2126881"/>
            <a:ext cx="8476276" cy="2604237"/>
            <a:chOff x="1558702" y="1556792"/>
            <a:chExt cx="8476276" cy="2604237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2DAF6A1A-DF69-4C02-9F3E-ECDC692EEFD1}"/>
                </a:ext>
              </a:extLst>
            </p:cNvPr>
            <p:cNvSpPr/>
            <p:nvPr/>
          </p:nvSpPr>
          <p:spPr>
            <a:xfrm>
              <a:off x="1558702" y="1556792"/>
              <a:ext cx="1440911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C47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rgbClr val="2C47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MANAGE</a:t>
              </a:r>
              <a:endParaRPr lang="ko-KR" altLang="en-US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80" name="Rectangle 219">
              <a:extLst>
                <a:ext uri="{FF2B5EF4-FFF2-40B4-BE49-F238E27FC236}">
                  <a16:creationId xmlns:a16="http://schemas.microsoft.com/office/drawing/2014/main" id="{652545CC-82D4-4309-B666-7C04B6F78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6781" y="2377184"/>
              <a:ext cx="2736850" cy="512762"/>
            </a:xfrm>
            <a:prstGeom prst="rect">
              <a:avLst/>
            </a:prstGeom>
            <a:solidFill>
              <a:srgbClr val="DBEEF4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sz="16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MANAGE SYSTEM</a:t>
              </a:r>
            </a:p>
          </p:txBody>
        </p:sp>
        <p:sp>
          <p:nvSpPr>
            <p:cNvPr id="83" name="Rectangle 219">
              <a:extLst>
                <a:ext uri="{FF2B5EF4-FFF2-40B4-BE49-F238E27FC236}">
                  <a16:creationId xmlns:a16="http://schemas.microsoft.com/office/drawing/2014/main" id="{4A6E0389-4F9C-46B3-8836-901580178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0692" y="3221037"/>
              <a:ext cx="1320800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시스템관리</a:t>
              </a:r>
            </a:p>
          </p:txBody>
        </p:sp>
        <p:sp>
          <p:nvSpPr>
            <p:cNvPr id="114" name="Rectangle 219">
              <a:extLst>
                <a:ext uri="{FF2B5EF4-FFF2-40B4-BE49-F238E27FC236}">
                  <a16:creationId xmlns:a16="http://schemas.microsoft.com/office/drawing/2014/main" id="{389A05D7-5007-4EC3-90CA-83CEB66D8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7" y="3745104"/>
              <a:ext cx="1319213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기준정보관리</a:t>
              </a:r>
            </a:p>
          </p:txBody>
        </p:sp>
        <p:sp>
          <p:nvSpPr>
            <p:cNvPr id="115" name="Rectangle 219">
              <a:extLst>
                <a:ext uri="{FF2B5EF4-FFF2-40B4-BE49-F238E27FC236}">
                  <a16:creationId xmlns:a16="http://schemas.microsoft.com/office/drawing/2014/main" id="{5D37E6EF-34FA-40B5-8BEB-D5F2CF739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8267" y="3221038"/>
              <a:ext cx="1320800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작업지시관리</a:t>
              </a:r>
            </a:p>
          </p:txBody>
        </p:sp>
        <p:sp>
          <p:nvSpPr>
            <p:cNvPr id="116" name="Rectangle 219">
              <a:extLst>
                <a:ext uri="{FF2B5EF4-FFF2-40B4-BE49-F238E27FC236}">
                  <a16:creationId xmlns:a16="http://schemas.microsoft.com/office/drawing/2014/main" id="{E9EE610B-85DA-4559-B80F-E5E22A0F0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3206" y="3221038"/>
              <a:ext cx="1320800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실적관리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17" name="Rectangle 219">
              <a:extLst>
                <a:ext uri="{FF2B5EF4-FFF2-40B4-BE49-F238E27FC236}">
                  <a16:creationId xmlns:a16="http://schemas.microsoft.com/office/drawing/2014/main" id="{2699A5E3-501B-48BF-92D8-BB9C0B9B7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4004" y="3742309"/>
              <a:ext cx="1320800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품질관리</a:t>
              </a:r>
            </a:p>
          </p:txBody>
        </p:sp>
        <p:sp>
          <p:nvSpPr>
            <p:cNvPr id="118" name="Rectangle 219">
              <a:extLst>
                <a:ext uri="{FF2B5EF4-FFF2-40B4-BE49-F238E27FC236}">
                  <a16:creationId xmlns:a16="http://schemas.microsoft.com/office/drawing/2014/main" id="{F605047A-B8D5-4625-AC2B-167D0DC7B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1497" y="3221037"/>
              <a:ext cx="1320800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일지관리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7" name="Rectangle 219">
              <a:extLst>
                <a:ext uri="{FF2B5EF4-FFF2-40B4-BE49-F238E27FC236}">
                  <a16:creationId xmlns:a16="http://schemas.microsoft.com/office/drawing/2014/main" id="{29A92781-B0A2-4ACC-95D1-C2E21E24B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071" y="3732784"/>
              <a:ext cx="1320800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분석관리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8" name="Rectangle 219">
              <a:extLst>
                <a:ext uri="{FF2B5EF4-FFF2-40B4-BE49-F238E27FC236}">
                  <a16:creationId xmlns:a16="http://schemas.microsoft.com/office/drawing/2014/main" id="{EA9C15A0-5407-45BC-B8E5-DB1BD7B6B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3832" y="3742309"/>
              <a:ext cx="1319213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금형관리</a:t>
              </a:r>
            </a:p>
          </p:txBody>
        </p:sp>
        <p:sp>
          <p:nvSpPr>
            <p:cNvPr id="149" name="Rectangle 219">
              <a:extLst>
                <a:ext uri="{FF2B5EF4-FFF2-40B4-BE49-F238E27FC236}">
                  <a16:creationId xmlns:a16="http://schemas.microsoft.com/office/drawing/2014/main" id="{F098D8DE-4F63-4D68-8F84-32112B9F6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8146" y="3221037"/>
              <a:ext cx="1319213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현장운영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53" name="Rectangle 219">
              <a:extLst>
                <a:ext uri="{FF2B5EF4-FFF2-40B4-BE49-F238E27FC236}">
                  <a16:creationId xmlns:a16="http://schemas.microsoft.com/office/drawing/2014/main" id="{C9BCC0AC-8988-4D0E-ADE3-7BDE2A0B9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5765" y="3742309"/>
              <a:ext cx="1319213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</a:t>
              </a:r>
              <a:endPara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AE8E0E-58A6-4785-91B1-F44E924C1C12}"/>
              </a:ext>
            </a:extLst>
          </p:cNvPr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8EE35-2848-4FE0-A6AE-9CC45244A2EC}"/>
              </a:ext>
            </a:extLst>
          </p:cNvPr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45" name="그룹 13">
            <a:extLst>
              <a:ext uri="{FF2B5EF4-FFF2-40B4-BE49-F238E27FC236}">
                <a16:creationId xmlns:a16="http://schemas.microsoft.com/office/drawing/2014/main" id="{2283737A-2D7D-4671-860B-AC4D0E0AB71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46" name="양쪽 모서리가 둥근 사각형 21">
              <a:extLst>
                <a:ext uri="{FF2B5EF4-FFF2-40B4-BE49-F238E27FC236}">
                  <a16:creationId xmlns:a16="http://schemas.microsoft.com/office/drawing/2014/main" id="{EF8FED95-D81C-46FF-A759-72F45AE38E25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7" name="양쪽 모서리가 둥근 사각형 23">
              <a:extLst>
                <a:ext uri="{FF2B5EF4-FFF2-40B4-BE49-F238E27FC236}">
                  <a16:creationId xmlns:a16="http://schemas.microsoft.com/office/drawing/2014/main" id="{4E044E7F-BC9D-47DA-8141-0A04980FE7B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48" name="양쪽 모서리가 둥근 사각형 24">
              <a:extLst>
                <a:ext uri="{FF2B5EF4-FFF2-40B4-BE49-F238E27FC236}">
                  <a16:creationId xmlns:a16="http://schemas.microsoft.com/office/drawing/2014/main" id="{7A483E64-C242-4922-9AF1-0C4DD5103498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49" name="양쪽 모서리가 둥근 사각형 25">
              <a:extLst>
                <a:ext uri="{FF2B5EF4-FFF2-40B4-BE49-F238E27FC236}">
                  <a16:creationId xmlns:a16="http://schemas.microsoft.com/office/drawing/2014/main" id="{1FE58797-7546-4CB9-AD94-F4AFFF0B7A58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0" name="양쪽 모서리가 둥근 사각형 26">
              <a:extLst>
                <a:ext uri="{FF2B5EF4-FFF2-40B4-BE49-F238E27FC236}">
                  <a16:creationId xmlns:a16="http://schemas.microsoft.com/office/drawing/2014/main" id="{1F55365C-ED23-4838-9E55-B761D1325631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51" name="양쪽 모서리가 둥근 사각형 27">
              <a:extLst>
                <a:ext uri="{FF2B5EF4-FFF2-40B4-BE49-F238E27FC236}">
                  <a16:creationId xmlns:a16="http://schemas.microsoft.com/office/drawing/2014/main" id="{E6AEBA3E-E7A5-4AB8-847E-AAB1A47FB4AD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2" name="양쪽 모서리가 둥근 사각형 28">
              <a:extLst>
                <a:ext uri="{FF2B5EF4-FFF2-40B4-BE49-F238E27FC236}">
                  <a16:creationId xmlns:a16="http://schemas.microsoft.com/office/drawing/2014/main" id="{641671FF-57DF-4220-AD7D-572816D67027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4272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801</Words>
  <Application>Microsoft Office PowerPoint</Application>
  <PresentationFormat>사용자 지정</PresentationFormat>
  <Paragraphs>349</Paragraphs>
  <Slides>21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Microsoft GothicNeo</vt:lpstr>
      <vt:lpstr>Noto Sans CJK JP Bold</vt:lpstr>
      <vt:lpstr>나눔고딕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신소연</cp:lastModifiedBy>
  <cp:revision>80</cp:revision>
  <dcterms:created xsi:type="dcterms:W3CDTF">2019-08-26T09:16:45Z</dcterms:created>
  <dcterms:modified xsi:type="dcterms:W3CDTF">2020-02-24T01:39:09Z</dcterms:modified>
</cp:coreProperties>
</file>